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0.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97" r:id="rId4"/>
    <p:sldId id="301" r:id="rId5"/>
    <p:sldId id="298" r:id="rId6"/>
    <p:sldId id="299" r:id="rId7"/>
    <p:sldId id="300" r:id="rId8"/>
    <p:sldId id="270" r:id="rId9"/>
    <p:sldId id="268" r:id="rId10"/>
    <p:sldId id="271" r:id="rId11"/>
    <p:sldId id="260" r:id="rId12"/>
    <p:sldId id="261" r:id="rId13"/>
    <p:sldId id="282" r:id="rId14"/>
    <p:sldId id="283" r:id="rId15"/>
    <p:sldId id="284" r:id="rId16"/>
    <p:sldId id="275" r:id="rId17"/>
    <p:sldId id="288" r:id="rId18"/>
    <p:sldId id="287" r:id="rId19"/>
    <p:sldId id="285" r:id="rId20"/>
    <p:sldId id="262" r:id="rId21"/>
    <p:sldId id="289" r:id="rId22"/>
    <p:sldId id="290" r:id="rId23"/>
    <p:sldId id="263" r:id="rId24"/>
    <p:sldId id="264" r:id="rId25"/>
    <p:sldId id="293" r:id="rId26"/>
    <p:sldId id="294" r:id="rId27"/>
    <p:sldId id="281" r:id="rId28"/>
    <p:sldId id="295" r:id="rId29"/>
    <p:sldId id="292" r:id="rId30"/>
    <p:sldId id="291" r:id="rId31"/>
    <p:sldId id="267" r:id="rId32"/>
  </p:sldIdLst>
  <p:sldSz cx="18288000" cy="10287000"/>
  <p:notesSz cx="6858000" cy="9144000"/>
  <p:embeddedFontLst>
    <p:embeddedFont>
      <p:font typeface="Aptos" panose="020B0004020202020204" pitchFamily="3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Helios" panose="020B0604020202020204" charset="0"/>
      <p:regular r:id="rId42"/>
    </p:embeddedFont>
    <p:embeddedFont>
      <p:font typeface="Helios Bold" panose="020B0604020202020204" charset="0"/>
      <p:regular r:id="rId43"/>
      <p:bold r:id="rId44"/>
    </p:embeddedFont>
    <p:embeddedFont>
      <p:font typeface="TT Hoves Bold" panose="020B0604020202020204" charset="0"/>
      <p:regular r:id="rId45"/>
      <p:bold r:id="rId46"/>
    </p:embeddedFont>
  </p:embeddedFontLst>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E20"/>
    <a:srgbClr val="B50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2418"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yons, Chris" userId="4bb8c5ab-382f-462b-bc31-acd2fdc609e9" providerId="ADAL" clId="{A543036C-75EB-4A56-A021-B5D78CDCD3C4}"/>
    <pc:docChg chg="modSld">
      <pc:chgData name="Lyons, Chris" userId="4bb8c5ab-382f-462b-bc31-acd2fdc609e9" providerId="ADAL" clId="{A543036C-75EB-4A56-A021-B5D78CDCD3C4}" dt="2024-06-18T16:31:06.669" v="0" actId="6549"/>
      <pc:docMkLst>
        <pc:docMk/>
      </pc:docMkLst>
      <pc:sldChg chg="modSp mod">
        <pc:chgData name="Lyons, Chris" userId="4bb8c5ab-382f-462b-bc31-acd2fdc609e9" providerId="ADAL" clId="{A543036C-75EB-4A56-A021-B5D78CDCD3C4}" dt="2024-06-18T16:31:06.669" v="0" actId="6549"/>
        <pc:sldMkLst>
          <pc:docMk/>
          <pc:sldMk cId="822814894" sldId="270"/>
        </pc:sldMkLst>
        <pc:spChg chg="mod">
          <ac:chgData name="Lyons, Chris" userId="4bb8c5ab-382f-462b-bc31-acd2fdc609e9" providerId="ADAL" clId="{A543036C-75EB-4A56-A021-B5D78CDCD3C4}" dt="2024-06-18T16:31:06.669" v="0" actId="6549"/>
          <ac:spMkLst>
            <pc:docMk/>
            <pc:sldMk cId="822814894" sldId="270"/>
            <ac:spMk id="16" creationId="{9E59E919-96EE-F17C-36EB-3046EC4604D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769684048974426"/>
          <c:y val="4.2074664518222282E-2"/>
          <c:w val="0.70230315951025579"/>
          <c:h val="0.82445179887750553"/>
        </c:manualLayout>
      </c:layout>
      <c:barChart>
        <c:barDir val="bar"/>
        <c:grouping val="clustered"/>
        <c:varyColors val="0"/>
        <c:ser>
          <c:idx val="0"/>
          <c:order val="0"/>
          <c:tx>
            <c:strRef>
              <c:f>Sheet1!$B$2</c:f>
              <c:strCache>
                <c:ptCount val="1"/>
                <c:pt idx="0">
                  <c:v>USA</c:v>
                </c:pt>
              </c:strCache>
            </c:strRef>
          </c:tx>
          <c:spPr>
            <a:solidFill>
              <a:srgbClr val="7F7F7F"/>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2800" b="0" i="0" u="none" strike="noStrike" kern="1200" baseline="0">
                    <a:solidFill>
                      <a:srgbClr val="2A2E3A"/>
                    </a:solidFill>
                    <a:latin typeface="Helios" panose="020B060402020202020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Indulgence</c:v>
                </c:pt>
                <c:pt idx="1">
                  <c:v>Long-term Orientation</c:v>
                </c:pt>
                <c:pt idx="2">
                  <c:v>Uncertainty Avoidance</c:v>
                </c:pt>
                <c:pt idx="3">
                  <c:v>Motivation → Achievement, Success</c:v>
                </c:pt>
                <c:pt idx="4">
                  <c:v>Individualism</c:v>
                </c:pt>
                <c:pt idx="5">
                  <c:v>Power Distance</c:v>
                </c:pt>
              </c:strCache>
            </c:strRef>
          </c:cat>
          <c:val>
            <c:numRef>
              <c:f>Sheet1!$B$3:$B$8</c:f>
              <c:numCache>
                <c:formatCode>General</c:formatCode>
                <c:ptCount val="6"/>
                <c:pt idx="0">
                  <c:v>68</c:v>
                </c:pt>
                <c:pt idx="1">
                  <c:v>50</c:v>
                </c:pt>
                <c:pt idx="2">
                  <c:v>46</c:v>
                </c:pt>
                <c:pt idx="3">
                  <c:v>62</c:v>
                </c:pt>
                <c:pt idx="4">
                  <c:v>60</c:v>
                </c:pt>
                <c:pt idx="5">
                  <c:v>40</c:v>
                </c:pt>
              </c:numCache>
            </c:numRef>
          </c:val>
          <c:extLst>
            <c:ext xmlns:c16="http://schemas.microsoft.com/office/drawing/2014/chart" uri="{C3380CC4-5D6E-409C-BE32-E72D297353CC}">
              <c16:uniqueId val="{00000000-2F68-4AA3-8485-A686B3EC4BAF}"/>
            </c:ext>
          </c:extLst>
        </c:ser>
        <c:ser>
          <c:idx val="1"/>
          <c:order val="1"/>
          <c:tx>
            <c:strRef>
              <c:f>Sheet1!$C$2</c:f>
              <c:strCache>
                <c:ptCount val="1"/>
                <c:pt idx="0">
                  <c:v>South Korea</c:v>
                </c:pt>
              </c:strCache>
            </c:strRef>
          </c:tx>
          <c:spPr>
            <a:solidFill>
              <a:srgbClr val="A20E20"/>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2800" b="0" i="0" u="none" strike="noStrike" kern="1200" baseline="0">
                    <a:solidFill>
                      <a:srgbClr val="2A2E3A"/>
                    </a:solidFill>
                    <a:latin typeface="Helios" panose="020B060402020202020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Sheet1!$A$3:$A$8</c:f>
              <c:strCache>
                <c:ptCount val="6"/>
                <c:pt idx="0">
                  <c:v>Indulgence</c:v>
                </c:pt>
                <c:pt idx="1">
                  <c:v>Long-term Orientation</c:v>
                </c:pt>
                <c:pt idx="2">
                  <c:v>Uncertainty Avoidance</c:v>
                </c:pt>
                <c:pt idx="3">
                  <c:v>Motivation → Achievement, Success</c:v>
                </c:pt>
                <c:pt idx="4">
                  <c:v>Individualism</c:v>
                </c:pt>
                <c:pt idx="5">
                  <c:v>Power Distance</c:v>
                </c:pt>
              </c:strCache>
            </c:strRef>
          </c:cat>
          <c:val>
            <c:numRef>
              <c:f>Sheet1!$C$3:$C$8</c:f>
              <c:numCache>
                <c:formatCode>General</c:formatCode>
                <c:ptCount val="6"/>
                <c:pt idx="0">
                  <c:v>29</c:v>
                </c:pt>
                <c:pt idx="1">
                  <c:v>86</c:v>
                </c:pt>
                <c:pt idx="2">
                  <c:v>85</c:v>
                </c:pt>
                <c:pt idx="3">
                  <c:v>39</c:v>
                </c:pt>
                <c:pt idx="4">
                  <c:v>58</c:v>
                </c:pt>
                <c:pt idx="5">
                  <c:v>60</c:v>
                </c:pt>
              </c:numCache>
            </c:numRef>
          </c:val>
          <c:extLst>
            <c:ext xmlns:c16="http://schemas.microsoft.com/office/drawing/2014/chart" uri="{C3380CC4-5D6E-409C-BE32-E72D297353CC}">
              <c16:uniqueId val="{00000001-2F68-4AA3-8485-A686B3EC4BAF}"/>
            </c:ext>
          </c:extLst>
        </c:ser>
        <c:dLbls>
          <c:dLblPos val="outEnd"/>
          <c:showLegendKey val="0"/>
          <c:showVal val="1"/>
          <c:showCatName val="0"/>
          <c:showSerName val="0"/>
          <c:showPercent val="0"/>
          <c:showBubbleSize val="0"/>
        </c:dLbls>
        <c:gapWidth val="90"/>
        <c:axId val="94952879"/>
        <c:axId val="94967759"/>
      </c:barChart>
      <c:catAx>
        <c:axId val="94952879"/>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r">
              <a:defRPr sz="2600" b="1" i="0" u="none" strike="noStrike" kern="1200" cap="none" spc="120" normalizeH="0" baseline="0">
                <a:solidFill>
                  <a:srgbClr val="2A2E3A"/>
                </a:solidFill>
                <a:latin typeface="Helios" panose="020B0604020202020204" charset="0"/>
                <a:ea typeface="+mn-ea"/>
                <a:cs typeface="+mn-cs"/>
              </a:defRPr>
            </a:pPr>
            <a:endParaRPr lang="en-US"/>
          </a:p>
        </c:txPr>
        <c:crossAx val="94967759"/>
        <c:crosses val="autoZero"/>
        <c:auto val="1"/>
        <c:lblAlgn val="ctr"/>
        <c:lblOffset val="100"/>
        <c:noMultiLvlLbl val="0"/>
      </c:catAx>
      <c:valAx>
        <c:axId val="94967759"/>
        <c:scaling>
          <c:orientation val="minMax"/>
        </c:scaling>
        <c:delete val="1"/>
        <c:axPos val="b"/>
        <c:numFmt formatCode="General" sourceLinked="1"/>
        <c:majorTickMark val="none"/>
        <c:minorTickMark val="none"/>
        <c:tickLblPos val="nextTo"/>
        <c:crossAx val="94952879"/>
        <c:crosses val="autoZero"/>
        <c:crossBetween val="between"/>
      </c:valAx>
      <c:spPr>
        <a:noFill/>
        <a:ln>
          <a:noFill/>
        </a:ln>
        <a:effectLst/>
      </c:spPr>
    </c:plotArea>
    <c:legend>
      <c:legendPos val="t"/>
      <c:layout>
        <c:manualLayout>
          <c:xMode val="edge"/>
          <c:yMode val="edge"/>
          <c:x val="0.5676360251718332"/>
          <c:y val="0.85435194811840309"/>
          <c:w val="0.43236397482816669"/>
          <c:h val="0.14564805188159688"/>
        </c:manualLayout>
      </c:layout>
      <c:overlay val="0"/>
      <c:spPr>
        <a:noFill/>
        <a:ln>
          <a:noFill/>
        </a:ln>
        <a:effectLst/>
      </c:spPr>
      <c:txPr>
        <a:bodyPr rot="0" spcFirstLastPara="1" vertOverflow="ellipsis" vert="horz" wrap="square" anchor="ctr" anchorCtr="1"/>
        <a:lstStyle/>
        <a:p>
          <a:pPr>
            <a:defRPr sz="3200" b="0" i="0" u="none" strike="noStrike" kern="1200" baseline="0">
              <a:solidFill>
                <a:srgbClr val="2A2E3A"/>
              </a:solidFill>
              <a:latin typeface="Helios" panose="020B060402020202020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C935B-B506-433F-A824-4C7831B7212D}"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42B99-E285-47DC-874C-273B152F0082}" type="slidenum">
              <a:rPr lang="en-US" smtClean="0"/>
              <a:t>‹#›</a:t>
            </a:fld>
            <a:endParaRPr lang="en-US"/>
          </a:p>
        </p:txBody>
      </p:sp>
    </p:spTree>
    <p:extLst>
      <p:ext uri="{BB962C8B-B14F-4D97-AF65-F5344CB8AC3E}">
        <p14:creationId xmlns:p14="http://schemas.microsoft.com/office/powerpoint/2010/main" val="103908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solidFill>
                  <a:srgbClr val="000000"/>
                </a:solidFill>
                <a:latin typeface="Times New Roman" panose="02020603050405020304" pitchFamily="18" charset="0"/>
                <a:ea typeface="Aptos" panose="020B0004020202020204" pitchFamily="34" charset="0"/>
                <a:cs typeface="Times New Roman" panose="02020603050405020304" pitchFamily="18" charset="0"/>
              </a:rPr>
              <a:t>Such as popular local music, K-pop-themed workouts, celebrity trainers, and others.</a:t>
            </a:r>
            <a:endParaRPr lang="en-US" sz="1200" kern="100">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5</a:t>
            </a:fld>
            <a:endParaRPr lang="en-US"/>
          </a:p>
        </p:txBody>
      </p:sp>
    </p:spTree>
    <p:extLst>
      <p:ext uri="{BB962C8B-B14F-4D97-AF65-F5344CB8AC3E}">
        <p14:creationId xmlns:p14="http://schemas.microsoft.com/office/powerpoint/2010/main" val="2333468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effectLst/>
                <a:latin typeface="Calibri" panose="020F0502020204030204" pitchFamily="34" charset="0"/>
                <a:ea typeface="Calibri" panose="020F0502020204030204" pitchFamily="34" charset="0"/>
                <a:cs typeface="Times New Roman" panose="02020603050405020304" pitchFamily="18" charset="0"/>
              </a:rPr>
              <a:t>South Korea's Role: As a member of APEC, South Korea participates in promoting balanced, inclusive, sustainable, innovative, and secure growth while accelerating regional economic integration.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a:p>
            <a:pPr marL="0" marR="0">
              <a:lnSpc>
                <a:spcPct val="115000"/>
              </a:lnSpc>
              <a:spcBef>
                <a:spcPts val="0"/>
              </a:spcBef>
              <a:spcAft>
                <a:spcPts val="1000"/>
              </a:spcAft>
            </a:pPr>
            <a:r>
              <a:rPr lang="en-IN" sz="1200" b="1">
                <a:effectLst/>
                <a:latin typeface="Calibri" panose="020F0502020204030204" pitchFamily="34" charset="0"/>
                <a:ea typeface="Calibri" panose="020F0502020204030204" pitchFamily="34" charset="0"/>
                <a:cs typeface="Times New Roman" panose="02020603050405020304" pitchFamily="18" charset="0"/>
              </a:rPr>
              <a:t>Reduced Tariffs and Trade Barriers</a:t>
            </a:r>
            <a:r>
              <a:rPr lang="en-IN" sz="1200">
                <a:effectLst/>
                <a:latin typeface="Calibri" panose="020F0502020204030204" pitchFamily="34" charset="0"/>
                <a:ea typeface="Calibri" panose="020F0502020204030204" pitchFamily="34" charset="0"/>
                <a:cs typeface="Times New Roman" panose="02020603050405020304" pitchFamily="18" charset="0"/>
              </a:rPr>
              <a:t>:</a:t>
            </a:r>
            <a:r>
              <a:rPr lang="en-IN" sz="12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ADVANTAGE FOR PELOTON’S EXPANSION</a:t>
            </a:r>
          </a:p>
          <a:p>
            <a:pPr marL="0" marR="0">
              <a:lnSpc>
                <a:spcPct val="115000"/>
              </a:lnSpc>
              <a:spcBef>
                <a:spcPts val="0"/>
              </a:spcBef>
              <a:spcAft>
                <a:spcPts val="100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r>
              <a:rPr lang="en-IN" sz="1200" b="1">
                <a:effectLst/>
                <a:latin typeface="Calibri" panose="020F0502020204030204" pitchFamily="34" charset="0"/>
                <a:ea typeface="Calibri" panose="020F0502020204030204" pitchFamily="34" charset="0"/>
                <a:cs typeface="Times New Roman" panose="02020603050405020304" pitchFamily="18" charset="0"/>
              </a:rPr>
              <a:t>RCEP</a:t>
            </a:r>
            <a:r>
              <a:rPr lang="en-IN" sz="1200">
                <a:effectLst/>
                <a:latin typeface="Calibri" panose="020F0502020204030204" pitchFamily="34" charset="0"/>
                <a:ea typeface="Calibri" panose="020F0502020204030204" pitchFamily="34" charset="0"/>
                <a:cs typeface="Times New Roman" panose="02020603050405020304" pitchFamily="18" charset="0"/>
              </a:rPr>
              <a:t>: This trade agreement significantly reduces tariffs on 91% of goods traded between member countries, making it cheaper and easier for Peloton to import and export products. It also simplifies trade regulations and reduces non-tariff barriers </a:t>
            </a:r>
          </a:p>
          <a:p>
            <a:endParaRPr lang="en-IN" sz="1200">
              <a:effectLst/>
              <a:latin typeface="Calibri" panose="020F0502020204030204" pitchFamily="34" charset="0"/>
              <a:cs typeface="Times New Roman" panose="02020603050405020304" pitchFamily="18" charset="0"/>
            </a:endParaRPr>
          </a:p>
          <a:p>
            <a:r>
              <a:rPr lang="en-IN" sz="1200" b="1">
                <a:effectLst/>
                <a:latin typeface="Calibri" panose="020F0502020204030204" pitchFamily="34" charset="0"/>
                <a:cs typeface="Times New Roman" panose="02020603050405020304" pitchFamily="18" charset="0"/>
              </a:rPr>
              <a:t>ASEAN Plus Three - </a:t>
            </a:r>
            <a:r>
              <a:rPr lang="en-US" sz="1200" b="1">
                <a:effectLst/>
                <a:latin typeface="Calibri" panose="020F0502020204030204" pitchFamily="34" charset="0"/>
                <a:cs typeface="Times New Roman" panose="02020603050405020304" pitchFamily="18" charset="0"/>
              </a:rPr>
              <a:t>This framework aims to foster economic cooperation and integration in East Asia.</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KORUS FTA</a:t>
            </a:r>
            <a:r>
              <a:rPr lang="en-US" sz="1800">
                <a:effectLst/>
                <a:latin typeface="Calibri" panose="020F0502020204030204" pitchFamily="34" charset="0"/>
                <a:ea typeface="Calibri" panose="020F0502020204030204" pitchFamily="34" charset="0"/>
                <a:cs typeface="Times New Roman" panose="02020603050405020304" pitchFamily="18" charset="0"/>
              </a:rPr>
              <a:t>: A bilateral trade agreement between South Korea and the United States, effective since 2012. It aims to reduce tariffs, remove trade barriers, and promote economic cooperation.</a:t>
            </a:r>
          </a:p>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18</a:t>
            </a:fld>
            <a:endParaRPr lang="en-US"/>
          </a:p>
        </p:txBody>
      </p:sp>
    </p:spTree>
    <p:extLst>
      <p:ext uri="{BB962C8B-B14F-4D97-AF65-F5344CB8AC3E}">
        <p14:creationId xmlns:p14="http://schemas.microsoft.com/office/powerpoint/2010/main" val="4131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Regional Supply Chains</a:t>
            </a:r>
            <a:r>
              <a:rPr lang="en-US" sz="1800">
                <a:effectLst/>
                <a:latin typeface="Calibri" panose="020F0502020204030204" pitchFamily="34" charset="0"/>
                <a:ea typeface="Calibri" panose="020F0502020204030204" pitchFamily="34" charset="0"/>
                <a:cs typeface="Times New Roman" panose="02020603050405020304" pitchFamily="18" charset="0"/>
              </a:rPr>
              <a:t>: RCEP encourages the development of regional supply chains, making it more efficient for Peloton to source components and manufacture products within the region. This can lead to cost savings and quicker time-to-market for new products​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rPr>
              <a:t>Brand and Innovation Protection</a:t>
            </a:r>
            <a:r>
              <a:rPr lang="en-US" sz="1800">
                <a:effectLst/>
                <a:latin typeface="Calibri" panose="020F0502020204030204" pitchFamily="34" charset="0"/>
                <a:ea typeface="Calibri" panose="020F0502020204030204" pitchFamily="34" charset="0"/>
              </a:rPr>
              <a:t>: The agreement strengthens the protection and enforcement of intellectual property rights. This is crucial for Peloton to safeguard its brand, proprietary technology, and digital content in South Korea​ </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rPr>
              <a:t>Secure Operations</a:t>
            </a:r>
            <a:r>
              <a:rPr lang="en-US" sz="1800">
                <a:effectLst/>
                <a:latin typeface="Calibri" panose="020F0502020204030204" pitchFamily="34" charset="0"/>
                <a:ea typeface="Calibri" panose="020F0502020204030204" pitchFamily="34" charset="0"/>
              </a:rPr>
              <a:t>: KORUS FTA includes provisions that protect investors and ensure fair treatment, reducing the risks associated with foreign investments. This security encourages Peloton to invest in marketing, customer support, and local operations in South Korea​ </a:t>
            </a:r>
            <a:endParaRPr lang="en-US" sz="1800" b="1">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F842B99-E285-47DC-874C-273B152F0082}" type="slidenum">
              <a:rPr lang="en-US" smtClean="0"/>
              <a:t>19</a:t>
            </a:fld>
            <a:endParaRPr lang="en-US"/>
          </a:p>
        </p:txBody>
      </p:sp>
    </p:spTree>
    <p:extLst>
      <p:ext uri="{BB962C8B-B14F-4D97-AF65-F5344CB8AC3E}">
        <p14:creationId xmlns:p14="http://schemas.microsoft.com/office/powerpoint/2010/main" val="413815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tabLst>
                <a:tab pos="457200" algn="l"/>
              </a:tabLst>
            </a:pPr>
            <a:r>
              <a:rPr lang="en-IN" sz="1200" b="1">
                <a:effectLst/>
                <a:latin typeface="Calibri" panose="020F0502020204030204" pitchFamily="34" charset="0"/>
                <a:ea typeface="Times New Roman" panose="02020603050405020304" pitchFamily="18" charset="0"/>
              </a:rPr>
              <a:t>Geographical Proximity</a:t>
            </a:r>
            <a:r>
              <a:rPr lang="en-IN" sz="1200">
                <a:effectLst/>
                <a:latin typeface="Calibri" panose="020F050202020403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742950" marR="0" lvl="1" indent="-285750">
              <a:lnSpc>
                <a:spcPct val="115000"/>
              </a:lnSpc>
              <a:spcBef>
                <a:spcPts val="0"/>
              </a:spcBef>
              <a:spcAft>
                <a:spcPts val="1000"/>
              </a:spcAft>
              <a:buFont typeface="Symbol" panose="05050102010706020507" pitchFamily="18" charset="2"/>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Short Shipping Times</a:t>
            </a:r>
            <a:r>
              <a:rPr lang="en-US" sz="1100">
                <a:effectLst/>
                <a:latin typeface="Calibri" panose="020F0502020204030204" pitchFamily="34" charset="0"/>
                <a:ea typeface="Calibri" panose="020F0502020204030204" pitchFamily="34" charset="0"/>
                <a:cs typeface="Calibri" panose="020F0502020204030204" pitchFamily="34" charset="0"/>
              </a:rPr>
              <a:t>: The close proximity allows for quick shipping times, which is beneficial for maintaining a steady supply chain and reducing lead times.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1000"/>
              </a:spcAft>
              <a:buFont typeface="Symbol" panose="05050102010706020507" pitchFamily="18" charset="2"/>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Established Routes</a:t>
            </a:r>
            <a:r>
              <a:rPr lang="en-US" sz="1100">
                <a:effectLst/>
                <a:latin typeface="Calibri" panose="020F0502020204030204" pitchFamily="34" charset="0"/>
                <a:ea typeface="Calibri" panose="020F0502020204030204" pitchFamily="34" charset="0"/>
                <a:cs typeface="Calibri" panose="020F0502020204030204" pitchFamily="34" charset="0"/>
              </a:rPr>
              <a:t>: Well-established maritime and air routes ensure reliable transportation under normal circumstances.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endParaRPr lang="en-US"/>
          </a:p>
          <a:p>
            <a:pPr marL="342900" marR="0" lvl="0" indent="-342900">
              <a:tabLst>
                <a:tab pos="457200" algn="l"/>
              </a:tabLst>
            </a:pPr>
            <a:r>
              <a:rPr lang="en-IN" sz="1200" b="1">
                <a:effectLst/>
                <a:latin typeface="Calibri" panose="020F0502020204030204" pitchFamily="34" charset="0"/>
                <a:ea typeface="Times New Roman" panose="02020603050405020304" pitchFamily="18" charset="0"/>
              </a:rPr>
              <a:t>Economic Relations</a:t>
            </a:r>
            <a:r>
              <a:rPr lang="en-IN" sz="1200">
                <a:effectLst/>
                <a:latin typeface="Calibri" panose="020F050202020403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742950" marR="0" lvl="1" indent="-285750">
              <a:lnSpc>
                <a:spcPct val="115000"/>
              </a:lnSpc>
              <a:spcBef>
                <a:spcPts val="0"/>
              </a:spcBef>
              <a:spcAft>
                <a:spcPts val="1000"/>
              </a:spcAft>
              <a:buFont typeface="Symbol" panose="05050102010706020507" pitchFamily="18" charset="2"/>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Strong Trade Relations</a:t>
            </a:r>
            <a:r>
              <a:rPr lang="en-US" sz="1100">
                <a:effectLst/>
                <a:latin typeface="Calibri" panose="020F0502020204030204" pitchFamily="34" charset="0"/>
                <a:ea typeface="Calibri" panose="020F0502020204030204" pitchFamily="34" charset="0"/>
                <a:cs typeface="Calibri" panose="020F0502020204030204" pitchFamily="34" charset="0"/>
              </a:rPr>
              <a:t>: Taiwan and South Korea have strong trade relations, which support efficient and cost-effective logistics operations.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1000"/>
              </a:spcAft>
              <a:buFont typeface="Symbol" panose="05050102010706020507" pitchFamily="18" charset="2"/>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Advanced Infrastructure</a:t>
            </a:r>
            <a:r>
              <a:rPr lang="en-US" sz="1100">
                <a:effectLst/>
                <a:latin typeface="Calibri" panose="020F0502020204030204" pitchFamily="34" charset="0"/>
                <a:ea typeface="Calibri" panose="020F0502020204030204" pitchFamily="34" charset="0"/>
                <a:cs typeface="Calibri" panose="020F0502020204030204" pitchFamily="34" charset="0"/>
              </a:rPr>
              <a:t>: Both Taiwan and South Korea have advanced port and logistics infrastructure, facilitating smooth operations.</a:t>
            </a:r>
          </a:p>
          <a:p>
            <a:pPr marL="742950" marR="0" lvl="1" indent="-285750">
              <a:lnSpc>
                <a:spcPct val="115000"/>
              </a:lnSpc>
              <a:spcBef>
                <a:spcPts val="0"/>
              </a:spcBef>
              <a:spcAft>
                <a:spcPts val="1000"/>
              </a:spcAft>
              <a:buFont typeface="Symbol" panose="05050102010706020507" pitchFamily="18" charset="2"/>
              <a:buChar char=""/>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400"/>
              </a:spcBef>
              <a:spcAft>
                <a:spcPts val="200"/>
              </a:spcAft>
            </a:pPr>
            <a:r>
              <a:rPr lang="en-US" sz="1100" b="1" i="1">
                <a:solidFill>
                  <a:srgbClr val="365F91"/>
                </a:solidFill>
                <a:effectLst/>
                <a:latin typeface="Calibri" panose="020F0502020204030204" pitchFamily="34" charset="0"/>
                <a:ea typeface="Times New Roman" panose="02020603050405020304" pitchFamily="18" charset="0"/>
                <a:cs typeface="Calibri" panose="020F0502020204030204" pitchFamily="34" charset="0"/>
              </a:rPr>
              <a:t>Cons of Shipping from Taiwan to South Korea</a:t>
            </a:r>
          </a:p>
          <a:p>
            <a:pPr marL="0" marR="0">
              <a:lnSpc>
                <a:spcPct val="115000"/>
              </a:lnSpc>
              <a:spcBef>
                <a:spcPts val="400"/>
              </a:spcBef>
              <a:spcAft>
                <a:spcPts val="200"/>
              </a:spcAft>
            </a:pPr>
            <a:endParaRPr lang="en-US" sz="1100" b="1" i="1">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tabLst>
                <a:tab pos="457200" algn="l"/>
              </a:tabLst>
            </a:pPr>
            <a:r>
              <a:rPr lang="en-IN" sz="1200" b="1">
                <a:effectLst/>
                <a:latin typeface="Calibri" panose="020F0502020204030204" pitchFamily="34" charset="0"/>
                <a:ea typeface="Times New Roman" panose="02020603050405020304" pitchFamily="18" charset="0"/>
              </a:rPr>
              <a:t>Geopolitical Risks</a:t>
            </a:r>
            <a:r>
              <a:rPr lang="en-IN" sz="1200">
                <a:effectLst/>
                <a:latin typeface="Calibri" panose="020F050202020403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742950" marR="0" lvl="1" indent="-285750">
              <a:lnSpc>
                <a:spcPct val="115000"/>
              </a:lnSpc>
              <a:spcBef>
                <a:spcPts val="0"/>
              </a:spcBef>
              <a:spcAft>
                <a:spcPts val="1000"/>
              </a:spcAft>
              <a:buFont typeface="Symbol" panose="05050102010706020507" pitchFamily="18" charset="2"/>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Potential Disruptions</a:t>
            </a:r>
            <a:r>
              <a:rPr lang="en-US" sz="1100">
                <a:effectLst/>
                <a:latin typeface="Calibri" panose="020F0502020204030204" pitchFamily="34" charset="0"/>
                <a:ea typeface="Calibri" panose="020F0502020204030204" pitchFamily="34" charset="0"/>
                <a:cs typeface="Calibri" panose="020F0502020204030204" pitchFamily="34" charset="0"/>
              </a:rPr>
              <a:t>: Tensions between Taiwan and China could escalate, leading to disruptions in shipping routes through the Taiwan Strait.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1000"/>
              </a:spcAft>
              <a:buFont typeface="Symbol" panose="05050102010706020507" pitchFamily="18" charset="2"/>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Increased Costs</a:t>
            </a:r>
            <a:r>
              <a:rPr lang="en-US" sz="1100">
                <a:effectLst/>
                <a:latin typeface="Calibri" panose="020F0502020204030204" pitchFamily="34" charset="0"/>
                <a:ea typeface="Calibri" panose="020F0502020204030204" pitchFamily="34" charset="0"/>
                <a:cs typeface="Calibri" panose="020F0502020204030204" pitchFamily="34" charset="0"/>
              </a:rPr>
              <a:t>: Higher insurance premiums and security measures due to geopolitical risks can increase overall shipping costs.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100">
                <a:effectLst/>
                <a:latin typeface="Calibri" panose="020F0502020204030204" pitchFamily="34" charset="0"/>
                <a:ea typeface="Calibri" panose="020F0502020204030204" pitchFamily="34"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tabLst>
                <a:tab pos="457200" algn="l"/>
              </a:tabLst>
            </a:pPr>
            <a:r>
              <a:rPr lang="en-IN" sz="1200" b="1">
                <a:effectLst/>
                <a:latin typeface="Calibri" panose="020F0502020204030204" pitchFamily="34" charset="0"/>
                <a:ea typeface="Times New Roman" panose="02020603050405020304" pitchFamily="18" charset="0"/>
              </a:rPr>
              <a:t>Supply Chain Vulnerabilities</a:t>
            </a:r>
            <a:r>
              <a:rPr lang="en-IN" sz="1200">
                <a:effectLst/>
                <a:latin typeface="Calibri" panose="020F050202020403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742950" marR="0" lvl="1" indent="-285750">
              <a:lnSpc>
                <a:spcPct val="115000"/>
              </a:lnSpc>
              <a:spcBef>
                <a:spcPts val="0"/>
              </a:spcBef>
              <a:spcAft>
                <a:spcPts val="1000"/>
              </a:spcAft>
              <a:buFont typeface="Symbol" panose="05050102010706020507" pitchFamily="18" charset="2"/>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Dependence on a Single Route</a:t>
            </a:r>
            <a:r>
              <a:rPr lang="en-US" sz="1100">
                <a:effectLst/>
                <a:latin typeface="Calibri" panose="020F0502020204030204" pitchFamily="34" charset="0"/>
                <a:ea typeface="Calibri" panose="020F0502020204030204" pitchFamily="34" charset="0"/>
                <a:cs typeface="Calibri" panose="020F0502020204030204" pitchFamily="34" charset="0"/>
              </a:rPr>
              <a:t>: Relying heavily on shipping routes through potentially contested areas increases vulnerability to disruptions.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20</a:t>
            </a:fld>
            <a:endParaRPr lang="en-US"/>
          </a:p>
        </p:txBody>
      </p:sp>
    </p:spTree>
    <p:extLst>
      <p:ext uri="{BB962C8B-B14F-4D97-AF65-F5344CB8AC3E}">
        <p14:creationId xmlns:p14="http://schemas.microsoft.com/office/powerpoint/2010/main" val="1713860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IN" sz="1200">
                <a:effectLst/>
                <a:latin typeface="Calibri" panose="020F0502020204030204" pitchFamily="34" charset="0"/>
                <a:ea typeface="Times New Roman" panose="02020603050405020304" pitchFamily="18" charset="0"/>
              </a:rPr>
              <a:t>To balance the benefits and risks, Peloton can implement several strategies:</a:t>
            </a:r>
            <a:endParaRPr lang="en-US" sz="1200">
              <a:effectLst/>
              <a:latin typeface="Times New Roman" panose="02020603050405020304" pitchFamily="18" charset="0"/>
              <a:ea typeface="Times New Roman" panose="02020603050405020304" pitchFamily="18" charset="0"/>
            </a:endParaRPr>
          </a:p>
          <a:p>
            <a:pPr marL="342900" marR="0" lvl="0" indent="-342900">
              <a:tabLst>
                <a:tab pos="457200" algn="l"/>
              </a:tabLst>
            </a:pPr>
            <a:r>
              <a:rPr lang="en-IN" sz="1200" b="1">
                <a:effectLst/>
                <a:latin typeface="Calibri" panose="020F0502020204030204" pitchFamily="34" charset="0"/>
                <a:ea typeface="Times New Roman" panose="02020603050405020304" pitchFamily="18" charset="0"/>
              </a:rPr>
              <a:t>Diversify Supply Chains</a:t>
            </a:r>
            <a:r>
              <a:rPr lang="en-IN" sz="1200">
                <a:effectLst/>
                <a:latin typeface="Calibri" panose="020F050202020403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742950" marR="0" lvl="1" indent="-285750">
              <a:lnSpc>
                <a:spcPct val="115000"/>
              </a:lnSpc>
              <a:spcBef>
                <a:spcPts val="0"/>
              </a:spcBef>
              <a:spcAft>
                <a:spcPts val="1000"/>
              </a:spcAft>
              <a:buFont typeface="Symbol" panose="05050102010706020507" pitchFamily="18" charset="2"/>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Multiple Suppliers</a:t>
            </a:r>
            <a:r>
              <a:rPr lang="en-US" sz="1100">
                <a:effectLst/>
                <a:latin typeface="Calibri" panose="020F0502020204030204" pitchFamily="34" charset="0"/>
                <a:ea typeface="Calibri" panose="020F0502020204030204" pitchFamily="34" charset="0"/>
                <a:cs typeface="Calibri" panose="020F0502020204030204" pitchFamily="34" charset="0"/>
              </a:rPr>
              <a:t>: Source components from multiple countries to reduce dependency on any single region.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1000"/>
              </a:spcAft>
              <a:buFont typeface="Symbol" panose="05050102010706020507" pitchFamily="18" charset="2"/>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Alternative Routes</a:t>
            </a:r>
            <a:r>
              <a:rPr lang="en-US" sz="1100">
                <a:effectLst/>
                <a:latin typeface="Calibri" panose="020F0502020204030204" pitchFamily="34" charset="0"/>
                <a:ea typeface="Calibri" panose="020F0502020204030204" pitchFamily="34" charset="0"/>
                <a:cs typeface="Calibri" panose="020F0502020204030204" pitchFamily="34" charset="0"/>
              </a:rPr>
              <a:t>: Identify and utilize alternative shipping routes that avoid the most contentious areas.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tabLst>
                <a:tab pos="457200" algn="l"/>
              </a:tabLst>
            </a:pPr>
            <a:r>
              <a:rPr lang="en-IN" sz="1200" b="1">
                <a:effectLst/>
                <a:latin typeface="Calibri" panose="020F0502020204030204" pitchFamily="34" charset="0"/>
                <a:ea typeface="Times New Roman" panose="02020603050405020304" pitchFamily="18" charset="0"/>
              </a:rPr>
              <a:t>Inventory Management</a:t>
            </a:r>
            <a:r>
              <a:rPr lang="en-IN" sz="1200">
                <a:effectLst/>
                <a:latin typeface="Calibri" panose="020F0502020204030204" pitchFamily="34" charset="0"/>
                <a:ea typeface="Times New Roman" panose="02020603050405020304" pitchFamily="18" charset="0"/>
              </a:rPr>
              <a:t>:</a:t>
            </a:r>
            <a:endParaRPr lang="en-US" sz="1200">
              <a:effectLst/>
              <a:latin typeface="Times New Roman" panose="02020603050405020304" pitchFamily="18" charset="0"/>
              <a:ea typeface="Times New Roman" panose="02020603050405020304" pitchFamily="18" charset="0"/>
            </a:endParaRPr>
          </a:p>
          <a:p>
            <a:pPr marL="742950" marR="0" lvl="1" indent="-285750">
              <a:lnSpc>
                <a:spcPct val="115000"/>
              </a:lnSpc>
              <a:spcBef>
                <a:spcPts val="0"/>
              </a:spcBef>
              <a:spcAft>
                <a:spcPts val="1000"/>
              </a:spcAft>
              <a:buFont typeface="Symbol" panose="05050102010706020507" pitchFamily="18" charset="2"/>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Buffer Stocks</a:t>
            </a:r>
            <a:r>
              <a:rPr lang="en-US" sz="1100">
                <a:effectLst/>
                <a:latin typeface="Calibri" panose="020F0502020204030204" pitchFamily="34" charset="0"/>
                <a:ea typeface="Calibri" panose="020F0502020204030204" pitchFamily="34" charset="0"/>
                <a:cs typeface="Calibri" panose="020F0502020204030204" pitchFamily="34" charset="0"/>
              </a:rPr>
              <a:t>: Maintain higher levels of inventory to cushion against potential disruptions.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100" b="1">
                <a:effectLst/>
                <a:latin typeface="Calibri" panose="020F0502020204030204" pitchFamily="34" charset="0"/>
                <a:ea typeface="Calibri" panose="020F0502020204030204" pitchFamily="34" charset="0"/>
                <a:cs typeface="Calibri" panose="020F0502020204030204" pitchFamily="34" charset="0"/>
              </a:rPr>
              <a:t>Advice:</a:t>
            </a:r>
          </a:p>
          <a:p>
            <a:pPr marL="0" marR="0">
              <a:lnSpc>
                <a:spcPct val="115000"/>
              </a:lnSpc>
              <a:spcBef>
                <a:spcPts val="0"/>
              </a:spcBef>
              <a:spcAft>
                <a:spcPts val="10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No</a:t>
            </a:r>
            <a:r>
              <a:rPr lang="en-US" sz="1100">
                <a:effectLst/>
                <a:latin typeface="Calibri" panose="020F0502020204030204" pitchFamily="34" charset="0"/>
                <a:ea typeface="Calibri" panose="020F0502020204030204" pitchFamily="34" charset="0"/>
                <a:cs typeface="Times New Roman" panose="02020603050405020304" pitchFamily="18" charset="0"/>
              </a:rPr>
              <a:t>, it is not advisable for Peloton to rely solely on shipping products from Taiwan to South Korea due to current geopolitical tensions. Diversifying supply chains and implementing risk mitigation strategies are recommended to ensure stability and resilience.</a:t>
            </a:r>
          </a:p>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21</a:t>
            </a:fld>
            <a:endParaRPr lang="en-US"/>
          </a:p>
        </p:txBody>
      </p:sp>
    </p:spTree>
    <p:extLst>
      <p:ext uri="{BB962C8B-B14F-4D97-AF65-F5344CB8AC3E}">
        <p14:creationId xmlns:p14="http://schemas.microsoft.com/office/powerpoint/2010/main" val="276545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22</a:t>
            </a:fld>
            <a:endParaRPr lang="en-US"/>
          </a:p>
        </p:txBody>
      </p:sp>
    </p:spTree>
    <p:extLst>
      <p:ext uri="{BB962C8B-B14F-4D97-AF65-F5344CB8AC3E}">
        <p14:creationId xmlns:p14="http://schemas.microsoft.com/office/powerpoint/2010/main" val="3822033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IN" sz="1800" kern="0">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a:effectLst/>
                <a:latin typeface="Times New Roman" panose="02020603050405020304" pitchFamily="18" charset="0"/>
                <a:ea typeface="Times New Roman" panose="02020603050405020304" pitchFamily="18" charset="0"/>
                <a:cs typeface="Times New Roman" panose="02020603050405020304" pitchFamily="18" charset="0"/>
              </a:rPr>
              <a:t>Stable Growth (2012-2019)</a:t>
            </a: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 GDP growth rates remained relatively stable, fluctuating between 2.2% and 3.2%.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IN" sz="1800" kern="0">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a:effectLst/>
                <a:latin typeface="Times New Roman" panose="02020603050405020304" pitchFamily="18" charset="0"/>
                <a:ea typeface="Times New Roman" panose="02020603050405020304" pitchFamily="18" charset="0"/>
                <a:cs typeface="Times New Roman" panose="02020603050405020304" pitchFamily="18" charset="0"/>
              </a:rPr>
              <a:t>Pandemic Impact (2020)</a:t>
            </a: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 A significant decline in 2020 with a GDP growth rate of -0.9%, reflecting the global economic impact of the COVID-19 pandemic.</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IN" sz="1800" kern="0">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a:effectLst/>
                <a:latin typeface="Times New Roman" panose="02020603050405020304" pitchFamily="18" charset="0"/>
                <a:ea typeface="Times New Roman" panose="02020603050405020304" pitchFamily="18" charset="0"/>
                <a:cs typeface="Times New Roman" panose="02020603050405020304" pitchFamily="18" charset="0"/>
              </a:rPr>
              <a:t>Strong Recovery (2021)</a:t>
            </a: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 A sharp rebound to 4.0% in 2021 as the economy recovered from the pandemic.</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0"/>
              </a:spcAft>
            </a:pPr>
            <a:r>
              <a:rPr lang="en-IN" sz="1800" kern="0">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a:effectLst/>
                <a:latin typeface="Times New Roman" panose="02020603050405020304" pitchFamily="18" charset="0"/>
                <a:ea typeface="Times New Roman" panose="02020603050405020304" pitchFamily="18" charset="0"/>
                <a:cs typeface="Times New Roman" panose="02020603050405020304" pitchFamily="18" charset="0"/>
              </a:rPr>
              <a:t>Post-Recovery Deceleration (2022-2023)</a:t>
            </a: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 Growth slowed down to 2.6% in 2022 and further to a projected 1.4% in 2023.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IN" sz="1800" kern="0">
                <a:effectLst/>
                <a:latin typeface="Symbol" panose="05050102010706020507" pitchFamily="18" charset="2"/>
                <a:ea typeface="Times New Roman" panose="02020603050405020304" pitchFamily="18" charset="0"/>
                <a:cs typeface="Times New Roman" panose="02020603050405020304" pitchFamily="18" charset="0"/>
              </a:rPr>
              <a:t>·</a:t>
            </a: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kern="0">
                <a:effectLst/>
                <a:latin typeface="Times New Roman" panose="02020603050405020304" pitchFamily="18" charset="0"/>
                <a:ea typeface="Times New Roman" panose="02020603050405020304" pitchFamily="18" charset="0"/>
                <a:cs typeface="Times New Roman" panose="02020603050405020304" pitchFamily="18" charset="0"/>
              </a:rPr>
              <a:t>Slight Recovery (2024)</a:t>
            </a: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 A moderate recovery is projected with a GDP growth rate of 2.3% in 2024.</a:t>
            </a:r>
            <a:r>
              <a:rPr lang="en-IN" sz="1800" kern="10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24</a:t>
            </a:fld>
            <a:endParaRPr lang="en-US"/>
          </a:p>
        </p:txBody>
      </p:sp>
    </p:spTree>
    <p:extLst>
      <p:ext uri="{BB962C8B-B14F-4D97-AF65-F5344CB8AC3E}">
        <p14:creationId xmlns:p14="http://schemas.microsoft.com/office/powerpoint/2010/main" val="3417541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1,000 South Korean Won is equivalent to approximately 0.72 USD as of June 15 2024.</a:t>
            </a:r>
          </a:p>
          <a:p>
            <a:endParaRPr lang="en-US"/>
          </a:p>
          <a:p>
            <a:r>
              <a:rPr lang="en-US"/>
              <a:t>209 Trillion South Korean Won is approximately a $151,086,956,900 market (~$151 Billion)</a:t>
            </a:r>
          </a:p>
        </p:txBody>
      </p:sp>
      <p:sp>
        <p:nvSpPr>
          <p:cNvPr id="4" name="Slide Number Placeholder 3"/>
          <p:cNvSpPr>
            <a:spLocks noGrp="1"/>
          </p:cNvSpPr>
          <p:nvPr>
            <p:ph type="sldNum" sz="quarter" idx="5"/>
          </p:nvPr>
        </p:nvSpPr>
        <p:spPr/>
        <p:txBody>
          <a:bodyPr/>
          <a:lstStyle/>
          <a:p>
            <a:fld id="{6F842B99-E285-47DC-874C-273B152F0082}" type="slidenum">
              <a:rPr lang="en-US" smtClean="0"/>
              <a:t>25</a:t>
            </a:fld>
            <a:endParaRPr lang="en-US"/>
          </a:p>
        </p:txBody>
      </p:sp>
    </p:spTree>
    <p:extLst>
      <p:ext uri="{BB962C8B-B14F-4D97-AF65-F5344CB8AC3E}">
        <p14:creationId xmlns:p14="http://schemas.microsoft.com/office/powerpoint/2010/main" val="312789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26</a:t>
            </a:fld>
            <a:endParaRPr lang="en-US"/>
          </a:p>
        </p:txBody>
      </p:sp>
    </p:spTree>
    <p:extLst>
      <p:ext uri="{BB962C8B-B14F-4D97-AF65-F5344CB8AC3E}">
        <p14:creationId xmlns:p14="http://schemas.microsoft.com/office/powerpoint/2010/main" val="1585513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27</a:t>
            </a:fld>
            <a:endParaRPr lang="en-US"/>
          </a:p>
        </p:txBody>
      </p:sp>
    </p:spTree>
    <p:extLst>
      <p:ext uri="{BB962C8B-B14F-4D97-AF65-F5344CB8AC3E}">
        <p14:creationId xmlns:p14="http://schemas.microsoft.com/office/powerpoint/2010/main" val="951325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28</a:t>
            </a:fld>
            <a:endParaRPr lang="en-US"/>
          </a:p>
        </p:txBody>
      </p:sp>
    </p:spTree>
    <p:extLst>
      <p:ext uri="{BB962C8B-B14F-4D97-AF65-F5344CB8AC3E}">
        <p14:creationId xmlns:p14="http://schemas.microsoft.com/office/powerpoint/2010/main" val="3262794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spcBef>
                <a:spcPts val="0"/>
              </a:spcBef>
              <a:buNone/>
            </a:pPr>
            <a:r>
              <a:rPr lang="en-US" sz="1200" b="1" kern="100">
                <a:solidFill>
                  <a:srgbClr val="000000"/>
                </a:solidFill>
                <a:latin typeface="Times New Roman" panose="02020603050405020304" pitchFamily="18" charset="0"/>
                <a:ea typeface="Aptos" panose="020B0004020202020204" pitchFamily="34" charset="0"/>
                <a:cs typeface="Times New Roman" panose="02020603050405020304" pitchFamily="18" charset="0"/>
              </a:rPr>
              <a:t>Differentiation Strategy</a:t>
            </a:r>
          </a:p>
          <a:p>
            <a:pPr marL="0" indent="0" algn="just">
              <a:spcBef>
                <a:spcPts val="0"/>
              </a:spcBef>
              <a:buNone/>
            </a:pPr>
            <a:r>
              <a:rPr lang="en-US" sz="1200" kern="100">
                <a:solidFill>
                  <a:srgbClr val="000000"/>
                </a:solidFill>
                <a:latin typeface="Times New Roman" panose="02020603050405020304" pitchFamily="18" charset="0"/>
                <a:ea typeface="Aptos" panose="020B0004020202020204" pitchFamily="34" charset="0"/>
                <a:cs typeface="Times New Roman" panose="02020603050405020304" pitchFamily="18" charset="0"/>
              </a:rPr>
              <a:t>1) Global Brand Consistency; 2) Cost-Value Balance; 3) Competitive Advantage</a:t>
            </a:r>
            <a:endParaRPr lang="en-US" sz="1200" kern="100">
              <a:latin typeface="Aptos" panose="020B0004020202020204" pitchFamily="34" charset="0"/>
              <a:ea typeface="Aptos" panose="020B0004020202020204" pitchFamily="34" charset="0"/>
              <a:cs typeface="Times New Roman" panose="02020603050405020304" pitchFamily="18" charset="0"/>
            </a:endParaRPr>
          </a:p>
          <a:p>
            <a:pPr marL="0" indent="0" algn="just">
              <a:spcBef>
                <a:spcPts val="0"/>
              </a:spcBef>
              <a:buNone/>
            </a:pPr>
            <a:endParaRPr lang="en-US"/>
          </a:p>
          <a:p>
            <a:pPr marL="0" indent="0" algn="just">
              <a:spcBef>
                <a:spcPts val="0"/>
              </a:spcBef>
              <a:buNone/>
            </a:pPr>
            <a:r>
              <a:rPr lang="en-US" sz="1200" b="1">
                <a:solidFill>
                  <a:srgbClr val="000000"/>
                </a:solidFill>
                <a:latin typeface="Times New Roman" panose="02020603050405020304" pitchFamily="18" charset="0"/>
                <a:ea typeface="Aptos" panose="020B0004020202020204" pitchFamily="34" charset="0"/>
              </a:rPr>
              <a:t>Polycentric Staffing Policy to Balance Local and Home Country Expertise</a:t>
            </a:r>
          </a:p>
          <a:p>
            <a:pPr marL="514350" indent="-514350" algn="just">
              <a:spcBef>
                <a:spcPts val="0"/>
              </a:spcBef>
              <a:buAutoNum type="arabicParenR"/>
            </a:pPr>
            <a:r>
              <a:rPr lang="en-US" sz="1200" kern="100">
                <a:solidFill>
                  <a:srgbClr val="000000"/>
                </a:solidFill>
                <a:latin typeface="Times New Roman" panose="02020603050405020304" pitchFamily="18" charset="0"/>
                <a:ea typeface="Aptos" panose="020B0004020202020204" pitchFamily="34" charset="0"/>
                <a:cs typeface="Times New Roman" panose="02020603050405020304" pitchFamily="18" charset="0"/>
              </a:rPr>
              <a:t>Local Adaptation; 2) </a:t>
            </a:r>
            <a:r>
              <a:rPr lang="en-US" sz="1200" ker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Global Consistency</a:t>
            </a:r>
          </a:p>
          <a:p>
            <a:pPr marL="771525" indent="-771525" algn="just">
              <a:spcBef>
                <a:spcPts val="0"/>
              </a:spcBef>
              <a:buAutoNum type="arabicParenR"/>
            </a:pPr>
            <a:endParaRPr lang="en-US" sz="1200" kern="0">
              <a:solidFill>
                <a:srgbClr val="000000"/>
              </a:solidFill>
              <a:latin typeface="Times New Roman" panose="02020603050405020304" pitchFamily="18" charset="0"/>
              <a:cs typeface="Times New Roman" panose="02020603050405020304" pitchFamily="18" charset="0"/>
            </a:endParaRPr>
          </a:p>
          <a:p>
            <a:pPr marL="0" indent="0" algn="just">
              <a:spcBef>
                <a:spcPts val="0"/>
              </a:spcBef>
              <a:buNone/>
            </a:pPr>
            <a:r>
              <a:rPr lang="en-US" sz="1200" b="1" kern="100">
                <a:solidFill>
                  <a:srgbClr val="000000"/>
                </a:solidFill>
                <a:latin typeface="Times New Roman" panose="02020603050405020304" pitchFamily="18" charset="0"/>
                <a:ea typeface="Aptos" panose="020B0004020202020204" pitchFamily="34" charset="0"/>
                <a:cs typeface="Times New Roman" panose="02020603050405020304" pitchFamily="18" charset="0"/>
              </a:rPr>
              <a:t>Follower Time of Entry</a:t>
            </a:r>
          </a:p>
          <a:p>
            <a:pPr marL="0" indent="0" algn="just">
              <a:spcBef>
                <a:spcPts val="0"/>
              </a:spcBef>
              <a:buNone/>
            </a:pPr>
            <a:r>
              <a:rPr lang="en-US" sz="1200" kern="100">
                <a:latin typeface="Times New Roman" panose="02020603050405020304" pitchFamily="18" charset="0"/>
                <a:ea typeface="Aptos" panose="020B0004020202020204" pitchFamily="34" charset="0"/>
                <a:cs typeface="Times New Roman" panose="02020603050405020304" pitchFamily="18" charset="0"/>
              </a:rPr>
              <a:t>1) Reduced first mover risks; 2) Lessons Learned from competitors</a:t>
            </a:r>
            <a:endParaRPr lang="en-US" sz="1200" kern="100">
              <a:latin typeface="Aptos" panose="020B0004020202020204" pitchFamily="34" charset="0"/>
              <a:ea typeface="Aptos" panose="020B0004020202020204" pitchFamily="34" charset="0"/>
              <a:cs typeface="Times New Roman" panose="02020603050405020304" pitchFamily="18" charset="0"/>
            </a:endParaRPr>
          </a:p>
          <a:p>
            <a:pPr marL="0" indent="0" algn="just">
              <a:spcBef>
                <a:spcPts val="0"/>
              </a:spcBef>
              <a:buNone/>
            </a:pPr>
            <a:endParaRPr lang="en-US"/>
          </a:p>
          <a:p>
            <a:pPr marL="0" indent="0" algn="just">
              <a:spcBef>
                <a:spcPts val="0"/>
              </a:spcBef>
              <a:buNone/>
            </a:pPr>
            <a:r>
              <a:rPr lang="en-US" sz="1200" b="1" kern="100">
                <a:latin typeface="Times New Roman" panose="02020603050405020304" pitchFamily="18" charset="0"/>
                <a:ea typeface="Aptos" panose="020B0004020202020204" pitchFamily="34" charset="0"/>
                <a:cs typeface="Times New Roman" panose="02020603050405020304" pitchFamily="18" charset="0"/>
              </a:rPr>
              <a:t>Small-Scale Entry</a:t>
            </a:r>
          </a:p>
          <a:p>
            <a:pPr marL="0" indent="0" algn="just">
              <a:spcBef>
                <a:spcPts val="0"/>
              </a:spcBef>
              <a:buNone/>
            </a:pPr>
            <a:r>
              <a:rPr lang="en-US" sz="1200" kern="100">
                <a:latin typeface="Times New Roman" panose="02020603050405020304" pitchFamily="18" charset="0"/>
                <a:ea typeface="Aptos" panose="020B0004020202020204" pitchFamily="34" charset="0"/>
                <a:cs typeface="Times New Roman" panose="02020603050405020304" pitchFamily="18" charset="0"/>
              </a:rPr>
              <a:t>1) Reduced financial risk; 2) Longer learning curve; 3) Flexibility to adjust operations</a:t>
            </a:r>
            <a:endParaRPr lang="en-US" sz="1200" kern="100">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7</a:t>
            </a:fld>
            <a:endParaRPr lang="en-US"/>
          </a:p>
        </p:txBody>
      </p:sp>
    </p:spTree>
    <p:extLst>
      <p:ext uri="{BB962C8B-B14F-4D97-AF65-F5344CB8AC3E}">
        <p14:creationId xmlns:p14="http://schemas.microsoft.com/office/powerpoint/2010/main" val="132410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HAND OFF TO SARA</a:t>
            </a:r>
          </a:p>
        </p:txBody>
      </p:sp>
      <p:sp>
        <p:nvSpPr>
          <p:cNvPr id="4" name="Slide Number Placeholder 3"/>
          <p:cNvSpPr>
            <a:spLocks noGrp="1"/>
          </p:cNvSpPr>
          <p:nvPr>
            <p:ph type="sldNum" sz="quarter" idx="5"/>
          </p:nvPr>
        </p:nvSpPr>
        <p:spPr/>
        <p:txBody>
          <a:bodyPr/>
          <a:lstStyle/>
          <a:p>
            <a:fld id="{6F842B99-E285-47DC-874C-273B152F0082}" type="slidenum">
              <a:rPr lang="en-US" smtClean="0"/>
              <a:t>29</a:t>
            </a:fld>
            <a:endParaRPr lang="en-US"/>
          </a:p>
        </p:txBody>
      </p:sp>
    </p:spTree>
    <p:extLst>
      <p:ext uri="{BB962C8B-B14F-4D97-AF65-F5344CB8AC3E}">
        <p14:creationId xmlns:p14="http://schemas.microsoft.com/office/powerpoint/2010/main" val="3026308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8</a:t>
            </a:fld>
            <a:endParaRPr lang="en-US"/>
          </a:p>
        </p:txBody>
      </p:sp>
    </p:spTree>
    <p:extLst>
      <p:ext uri="{BB962C8B-B14F-4D97-AF65-F5344CB8AC3E}">
        <p14:creationId xmlns:p14="http://schemas.microsoft.com/office/powerpoint/2010/main" val="3736766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9</a:t>
            </a:fld>
            <a:endParaRPr lang="en-US"/>
          </a:p>
        </p:txBody>
      </p:sp>
    </p:spTree>
    <p:extLst>
      <p:ext uri="{BB962C8B-B14F-4D97-AF65-F5344CB8AC3E}">
        <p14:creationId xmlns:p14="http://schemas.microsoft.com/office/powerpoint/2010/main" val="1083048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10</a:t>
            </a:fld>
            <a:endParaRPr lang="en-US"/>
          </a:p>
        </p:txBody>
      </p:sp>
    </p:spTree>
    <p:extLst>
      <p:ext uri="{BB962C8B-B14F-4D97-AF65-F5344CB8AC3E}">
        <p14:creationId xmlns:p14="http://schemas.microsoft.com/office/powerpoint/2010/main" val="1981236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42B99-E285-47DC-874C-273B152F0082}" type="slidenum">
              <a:rPr lang="en-US" smtClean="0"/>
              <a:t>12</a:t>
            </a:fld>
            <a:endParaRPr lang="en-US"/>
          </a:p>
        </p:txBody>
      </p:sp>
    </p:spTree>
    <p:extLst>
      <p:ext uri="{BB962C8B-B14F-4D97-AF65-F5344CB8AC3E}">
        <p14:creationId xmlns:p14="http://schemas.microsoft.com/office/powerpoint/2010/main" val="973343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can see, Peloton's revenue has been fluctuating over the past three years, starting at $4.02 billion in 2021, then dropping to $3.58 billion in 2022, and further declining to $2.80 billion in 2023.</a:t>
            </a:r>
          </a:p>
          <a:p>
            <a:r>
              <a:rPr lang="en-US"/>
              <a:t>Peloton's net income has shown significant negative values, with losses growing from -$189 million in 2021 to a staggering -$2.83 billion in 2022. There was a slight improvement in 2023, but the company still faced a loss of -$1.26 billion.</a:t>
            </a:r>
          </a:p>
          <a:p>
            <a:endParaRPr lang="en-US"/>
          </a:p>
          <a:p>
            <a:r>
              <a:rPr lang="en-US" b="1"/>
              <a:t>ROE (Return on Equity):</a:t>
            </a:r>
            <a:r>
              <a:rPr lang="en-US"/>
              <a:t> In 2023, Peloton had an exceptionally high ROE of 173.9%. This might indicate substantial leverage or unique financial structures used by the company.</a:t>
            </a:r>
          </a:p>
          <a:p>
            <a:r>
              <a:rPr lang="en-US" b="1"/>
              <a:t>ROA (Return on Assets):</a:t>
            </a:r>
            <a:r>
              <a:rPr lang="en-US"/>
              <a:t> The ROA figures were negative in 2021 and 2023, at -61.7% and -29.3% respectively, reflecting the challenges Peloton faced in generating profits relative to its total assets.</a:t>
            </a:r>
          </a:p>
          <a:p>
            <a:r>
              <a:rPr lang="en-US" b="1" err="1"/>
              <a:t>ROIC</a:t>
            </a:r>
            <a:r>
              <a:rPr lang="en-US" b="1"/>
              <a:t> (Return on Invested Capital):</a:t>
            </a:r>
            <a:r>
              <a:rPr lang="en-US"/>
              <a:t> Peloton also had negative </a:t>
            </a:r>
            <a:r>
              <a:rPr lang="en-US" err="1"/>
              <a:t>ROIC</a:t>
            </a:r>
            <a:r>
              <a:rPr lang="en-US"/>
              <a:t> figures, which were -92.23% in 2021 and improved to -39.94% in 2023. This indicates difficulties in generating returns on total capital invested.</a:t>
            </a:r>
          </a:p>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14</a:t>
            </a:fld>
            <a:endParaRPr lang="en-US"/>
          </a:p>
        </p:txBody>
      </p:sp>
    </p:spTree>
    <p:extLst>
      <p:ext uri="{BB962C8B-B14F-4D97-AF65-F5344CB8AC3E}">
        <p14:creationId xmlns:p14="http://schemas.microsoft.com/office/powerpoint/2010/main" val="317557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842B99-E285-47DC-874C-273B152F0082}" type="slidenum">
              <a:rPr lang="en-US" smtClean="0"/>
              <a:t>15</a:t>
            </a:fld>
            <a:endParaRPr lang="en-US"/>
          </a:p>
        </p:txBody>
      </p:sp>
    </p:spTree>
    <p:extLst>
      <p:ext uri="{BB962C8B-B14F-4D97-AF65-F5344CB8AC3E}">
        <p14:creationId xmlns:p14="http://schemas.microsoft.com/office/powerpoint/2010/main" val="2406876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value matrix compares how Peloton and SoulCycle position their offerings in terms of perceived value and customer willingness to pay (WTP). The "Low Value/High WTP" quadrant signifies products that customers are willing to pay a premium for despite perceiving their intrinsic value as relatively low. This typically happens due to strong brand loyalty, unique emotional benefits, or perceived prestige associated with the product.</a:t>
            </a:r>
          </a:p>
          <a:p>
            <a:r>
              <a:rPr lang="en-US" b="1"/>
              <a:t>Peloton’s Positioning:</a:t>
            </a:r>
            <a:r>
              <a:rPr lang="en-US"/>
              <a:t> Peloton falls into this quadrant because, despite the high cost of its products, users perceive significant additional value beyond the hardware itself. Peloton has built a dedicated following through a combination of high-quality hardware, engaging live and on-demand classes, and a strong sense of community. The emotional connection users feel with the brand and its instructors significantly increases their willingness to pay. Moreover, owning a Peloton is often seen as a status symbol, adding to the perceived value. This strategic positioning explains why Peloton can command high prices while maintaining strong customer loyalty. Understanding this helps us in strategizing Peloton's entry into the South Korean market, focusing on building similar brand appeal and community connections.</a:t>
            </a:r>
          </a:p>
          <a:p>
            <a:r>
              <a:rPr lang="en-US" b="1"/>
              <a:t>Choosing the Image:</a:t>
            </a:r>
            <a:r>
              <a:rPr lang="en-US"/>
              <a:t> I chose this image to highlight how Peloton and SoulCycle, though not currently competitors in the South Korean market, exemplify future competition dynamics. This comparison helps illustrate the potential challenges and strategic considerations Peloton might face as it expands internationally.</a:t>
            </a:r>
          </a:p>
          <a:p>
            <a:endParaRPr lang="en-US"/>
          </a:p>
        </p:txBody>
      </p:sp>
      <p:sp>
        <p:nvSpPr>
          <p:cNvPr id="4" name="Slide Number Placeholder 3"/>
          <p:cNvSpPr>
            <a:spLocks noGrp="1"/>
          </p:cNvSpPr>
          <p:nvPr>
            <p:ph type="sldNum" sz="quarter" idx="5"/>
          </p:nvPr>
        </p:nvSpPr>
        <p:spPr/>
        <p:txBody>
          <a:bodyPr/>
          <a:lstStyle/>
          <a:p>
            <a:fld id="{BC2E6544-44EE-4E14-8634-3D3DE56D9460}" type="slidenum">
              <a:rPr lang="en-US" smtClean="0"/>
              <a:t>16</a:t>
            </a:fld>
            <a:endParaRPr lang="en-US"/>
          </a:p>
        </p:txBody>
      </p:sp>
    </p:spTree>
    <p:extLst>
      <p:ext uri="{BB962C8B-B14F-4D97-AF65-F5344CB8AC3E}">
        <p14:creationId xmlns:p14="http://schemas.microsoft.com/office/powerpoint/2010/main" val="13117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8ACA110-567D-A674-3934-F27C4A425121}"/>
              </a:ext>
            </a:extLst>
          </p:cNvPr>
          <p:cNvGraphicFramePr>
            <a:graphicFrameLocks noChangeAspect="1"/>
          </p:cNvGraphicFramePr>
          <p:nvPr userDrawn="1">
            <p:custDataLst>
              <p:tags r:id="rId13"/>
            </p:custDataLst>
            <p:extLst>
              <p:ext uri="{D42A27DB-BD31-4B8C-83A1-F6EECF244321}">
                <p14:modId xmlns:p14="http://schemas.microsoft.com/office/powerpoint/2010/main" val="1433526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59" imgH="358" progId="TCLayout.ActiveDocument.1">
                  <p:embed/>
                </p:oleObj>
              </mc:Choice>
              <mc:Fallback>
                <p:oleObj name="think-cell Slide" r:id="rId14" imgW="359" imgH="358" progId="TCLayout.ActiveDocument.1">
                  <p:embed/>
                  <p:pic>
                    <p:nvPicPr>
                      <p:cNvPr id="8" name="think-cell data - do not delete" hidden="1">
                        <a:extLst>
                          <a:ext uri="{FF2B5EF4-FFF2-40B4-BE49-F238E27FC236}">
                            <a16:creationId xmlns:a16="http://schemas.microsoft.com/office/drawing/2014/main" id="{A8ACA110-567D-A674-3934-F27C4A425121}"/>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oleObject" Target="../embeddings/oleObject8.bin"/><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emf"/><Relationship Id="rId9" Type="http://schemas.openxmlformats.org/officeDocument/2006/relationships/image" Target="../media/image23.svg"/><Relationship Id="rId1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image" Target="../media/image1.emf"/><Relationship Id="rId4"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8.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29.jpeg"/><Relationship Id="rId5" Type="http://schemas.openxmlformats.org/officeDocument/2006/relationships/image" Target="../media/image1.emf"/><Relationship Id="rId10" Type="http://schemas.openxmlformats.org/officeDocument/2006/relationships/image" Target="../media/image32.png"/><Relationship Id="rId4" Type="http://schemas.openxmlformats.org/officeDocument/2006/relationships/oleObject" Target="../embeddings/oleObject10.bin"/><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4.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36.pn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37.jpe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46.pn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48.pn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49.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hyperlink" Target="https://www.hofstede-insights.com/country-comparison-tool"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708610" y="-412494"/>
            <a:ext cx="18562305" cy="8555165"/>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5" name="Group 5"/>
          <p:cNvGrpSpPr>
            <a:grpSpLocks noChangeAspect="1"/>
          </p:cNvGrpSpPr>
          <p:nvPr/>
        </p:nvGrpSpPr>
        <p:grpSpPr>
          <a:xfrm>
            <a:off x="9144000" y="2051466"/>
            <a:ext cx="12503082" cy="10287000"/>
            <a:chOff x="0" y="0"/>
            <a:chExt cx="6184570" cy="5088399"/>
          </a:xfrm>
        </p:grpSpPr>
        <p:sp>
          <p:nvSpPr>
            <p:cNvPr id="6" name="Freeform 6"/>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txBody>
            <a:bodyPr/>
            <a:lstStyle/>
            <a:p>
              <a:endParaRPr lang="en-US"/>
            </a:p>
          </p:txBody>
        </p:sp>
        <p:sp>
          <p:nvSpPr>
            <p:cNvPr id="7" name="Freeform 7"/>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11706" r="-11706"/>
              </a:stretch>
            </a:blipFill>
          </p:spPr>
          <p:txBody>
            <a:bodyPr/>
            <a:lstStyle/>
            <a:p>
              <a:endParaRPr lang="en-US"/>
            </a:p>
          </p:txBody>
        </p:sp>
      </p:grpSp>
      <p:grpSp>
        <p:nvGrpSpPr>
          <p:cNvPr id="8" name="Group 8"/>
          <p:cNvGrpSpPr/>
          <p:nvPr/>
        </p:nvGrpSpPr>
        <p:grpSpPr>
          <a:xfrm>
            <a:off x="9006848" y="6804594"/>
            <a:ext cx="7555842" cy="3482406"/>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txBody>
            <a:bodyPr/>
            <a:lstStyle/>
            <a:p>
              <a:endParaRPr lang="en-US"/>
            </a:p>
          </p:txBody>
        </p:sp>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388718" y="981075"/>
            <a:ext cx="3862833" cy="405735"/>
          </a:xfrm>
          <a:prstGeom prst="rect">
            <a:avLst/>
          </a:prstGeom>
        </p:spPr>
        <p:txBody>
          <a:bodyPr lIns="0" tIns="0" rIns="0" bIns="0" rtlCol="0" anchor="t">
            <a:spAutoFit/>
          </a:bodyPr>
          <a:lstStyle/>
          <a:p>
            <a:pPr algn="l">
              <a:lnSpc>
                <a:spcPts val="3361"/>
              </a:lnSpc>
              <a:spcBef>
                <a:spcPct val="0"/>
              </a:spcBef>
            </a:pPr>
            <a:r>
              <a:rPr lang="en-US" sz="2401">
                <a:solidFill>
                  <a:srgbClr val="2A2E3A"/>
                </a:solidFill>
                <a:latin typeface="Helios"/>
              </a:rPr>
              <a:t>INTB6200</a:t>
            </a:r>
          </a:p>
        </p:txBody>
      </p:sp>
      <p:sp>
        <p:nvSpPr>
          <p:cNvPr id="12" name="Freeform 12"/>
          <p:cNvSpPr/>
          <p:nvPr/>
        </p:nvSpPr>
        <p:spPr>
          <a:xfrm>
            <a:off x="668682" y="804393"/>
            <a:ext cx="720036" cy="845660"/>
          </a:xfrm>
          <a:custGeom>
            <a:avLst/>
            <a:gdLst/>
            <a:ahLst/>
            <a:cxnLst/>
            <a:rect l="l" t="t" r="r" b="b"/>
            <a:pathLst>
              <a:path w="720036" h="845660">
                <a:moveTo>
                  <a:pt x="0" y="0"/>
                </a:moveTo>
                <a:lnTo>
                  <a:pt x="720036" y="0"/>
                </a:lnTo>
                <a:lnTo>
                  <a:pt x="720036" y="845660"/>
                </a:lnTo>
                <a:lnTo>
                  <a:pt x="0" y="845660"/>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1028700" y="7676799"/>
            <a:ext cx="7282512" cy="1671320"/>
          </a:xfrm>
          <a:prstGeom prst="rect">
            <a:avLst/>
          </a:prstGeom>
        </p:spPr>
        <p:txBody>
          <a:bodyPr lIns="0" tIns="0" rIns="0" bIns="0" rtlCol="0" anchor="t">
            <a:spAutoFit/>
          </a:bodyPr>
          <a:lstStyle/>
          <a:p>
            <a:pPr algn="l">
              <a:lnSpc>
                <a:spcPts val="4479"/>
              </a:lnSpc>
            </a:pPr>
            <a:r>
              <a:rPr lang="en-US" sz="3199">
                <a:solidFill>
                  <a:srgbClr val="2A2E3A"/>
                </a:solidFill>
                <a:latin typeface="Helios"/>
              </a:rPr>
              <a:t>By Anna Sromek, Brittany Isenhart, Chris Lyons, Rachit Pandya, Rishabh Sharma, and Sara Sherindil</a:t>
            </a:r>
          </a:p>
        </p:txBody>
      </p:sp>
      <p:sp>
        <p:nvSpPr>
          <p:cNvPr id="14" name="TextBox 14"/>
          <p:cNvSpPr txBox="1"/>
          <p:nvPr/>
        </p:nvSpPr>
        <p:spPr>
          <a:xfrm>
            <a:off x="1028700" y="1950530"/>
            <a:ext cx="7282512" cy="5229225"/>
          </a:xfrm>
          <a:prstGeom prst="rect">
            <a:avLst/>
          </a:prstGeom>
        </p:spPr>
        <p:txBody>
          <a:bodyPr lIns="0" tIns="0" rIns="0" bIns="0" rtlCol="0" anchor="t">
            <a:spAutoFit/>
          </a:bodyPr>
          <a:lstStyle/>
          <a:p>
            <a:pPr algn="l">
              <a:lnSpc>
                <a:spcPts val="13799"/>
              </a:lnSpc>
            </a:pPr>
            <a:r>
              <a:rPr lang="en-US" sz="11499">
                <a:solidFill>
                  <a:srgbClr val="2A2E3A"/>
                </a:solidFill>
                <a:latin typeface="TT Hoves Bold"/>
              </a:rPr>
              <a:t>Peloton in South Korea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6290203-7E8E-3778-B1EE-D9AD36B3EB09}"/>
              </a:ext>
            </a:extLst>
          </p:cNvPr>
          <p:cNvGraphicFramePr>
            <a:graphicFrameLocks noChangeAspect="1"/>
          </p:cNvGraphicFramePr>
          <p:nvPr>
            <p:custDataLst>
              <p:tags r:id="rId1"/>
            </p:custDataLst>
            <p:extLst>
              <p:ext uri="{D42A27DB-BD31-4B8C-83A1-F6EECF244321}">
                <p14:modId xmlns:p14="http://schemas.microsoft.com/office/powerpoint/2010/main" val="4205490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11" name="think-cell data - do not delete" hidden="1">
                        <a:extLst>
                          <a:ext uri="{FF2B5EF4-FFF2-40B4-BE49-F238E27FC236}">
                            <a16:creationId xmlns:a16="http://schemas.microsoft.com/office/drawing/2014/main" id="{96290203-7E8E-3778-B1EE-D9AD36B3EB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3734CD8B-F3E8-BFA8-CCF1-C751AC929AC4}"/>
              </a:ext>
            </a:extLst>
          </p:cNvPr>
          <p:cNvPicPr>
            <a:picLocks noChangeAspect="1"/>
          </p:cNvPicPr>
          <p:nvPr/>
        </p:nvPicPr>
        <p:blipFill>
          <a:blip r:embed="rId6">
            <a:biLevel thresh="50000"/>
            <a:alphaModFix amt="28000"/>
          </a:blip>
          <a:stretch>
            <a:fillRect/>
          </a:stretch>
        </p:blipFill>
        <p:spPr>
          <a:xfrm>
            <a:off x="9601200" y="-31521"/>
            <a:ext cx="12136784" cy="10350041"/>
          </a:xfrm>
          <a:prstGeom prst="rect">
            <a:avLst/>
          </a:prstGeom>
        </p:spPr>
      </p:pic>
      <p:grpSp>
        <p:nvGrpSpPr>
          <p:cNvPr id="3" name="Group 3"/>
          <p:cNvGrpSpPr/>
          <p:nvPr/>
        </p:nvGrpSpPr>
        <p:grpSpPr>
          <a:xfrm>
            <a:off x="14125202" y="9307328"/>
            <a:ext cx="5765006" cy="1028700"/>
            <a:chOff x="0" y="0"/>
            <a:chExt cx="7686674" cy="1371600"/>
          </a:xfrm>
        </p:grpSpPr>
        <p:grpSp>
          <p:nvGrpSpPr>
            <p:cNvPr id="4" name="Group 4"/>
            <p:cNvGrpSpPr/>
            <p:nvPr/>
          </p:nvGrpSpPr>
          <p:grpSpPr>
            <a:xfrm>
              <a:off x="0" y="0"/>
              <a:ext cx="7686674" cy="1371600"/>
              <a:chOff x="0" y="0"/>
              <a:chExt cx="1049690" cy="187305"/>
            </a:xfrm>
          </p:grpSpPr>
          <p:sp>
            <p:nvSpPr>
              <p:cNvPr id="5" name="Freeform 5"/>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6" name="TextBox 6"/>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endParaRPr/>
            </a:p>
          </p:txBody>
        </p:sp>
      </p:grpSp>
      <p:sp>
        <p:nvSpPr>
          <p:cNvPr id="9" name="TextBox 9"/>
          <p:cNvSpPr txBox="1"/>
          <p:nvPr/>
        </p:nvSpPr>
        <p:spPr>
          <a:xfrm>
            <a:off x="352454" y="361921"/>
            <a:ext cx="17670624" cy="1000274"/>
          </a:xfrm>
          <a:prstGeom prst="rect">
            <a:avLst/>
          </a:prstGeom>
        </p:spPr>
        <p:txBody>
          <a:bodyPr wrap="square" lIns="0" tIns="0" rIns="0" bIns="0" rtlCol="0" anchor="t">
            <a:spAutoFit/>
          </a:bodyPr>
          <a:lstStyle/>
          <a:p>
            <a:pPr algn="l">
              <a:lnSpc>
                <a:spcPts val="7800"/>
              </a:lnSpc>
            </a:pPr>
            <a:r>
              <a:rPr lang="en-US" sz="6500">
                <a:solidFill>
                  <a:srgbClr val="A20E20"/>
                </a:solidFill>
                <a:latin typeface="TT Hoves Bold"/>
              </a:rPr>
              <a:t>Recommendations based on cultural profile</a:t>
            </a:r>
          </a:p>
        </p:txBody>
      </p:sp>
      <p:sp>
        <p:nvSpPr>
          <p:cNvPr id="10" name="Freeform 10"/>
          <p:cNvSpPr/>
          <p:nvPr/>
        </p:nvSpPr>
        <p:spPr>
          <a:xfrm>
            <a:off x="15280200" y="9354679"/>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7"/>
            <a:stretch>
              <a:fillRect/>
            </a:stretch>
          </a:blipFill>
        </p:spPr>
        <p:txBody>
          <a:bodyPr/>
          <a:lstStyle/>
          <a:p>
            <a:endParaRPr lang="en-US"/>
          </a:p>
        </p:txBody>
      </p:sp>
      <p:sp>
        <p:nvSpPr>
          <p:cNvPr id="2" name="TextBox 1">
            <a:extLst>
              <a:ext uri="{FF2B5EF4-FFF2-40B4-BE49-F238E27FC236}">
                <a16:creationId xmlns:a16="http://schemas.microsoft.com/office/drawing/2014/main" id="{24EF16D6-BFBA-794E-9995-256939DFDD57}"/>
              </a:ext>
            </a:extLst>
          </p:cNvPr>
          <p:cNvSpPr txBox="1"/>
          <p:nvPr/>
        </p:nvSpPr>
        <p:spPr>
          <a:xfrm>
            <a:off x="987253" y="1361899"/>
            <a:ext cx="9906000" cy="7689284"/>
          </a:xfrm>
          <a:prstGeom prst="rect">
            <a:avLst/>
          </a:prstGeom>
          <a:noFill/>
        </p:spPr>
        <p:txBody>
          <a:bodyPr wrap="square" numCol="1" rtlCol="0">
            <a:spAutoFit/>
          </a:bodyPr>
          <a:lstStyle/>
          <a:p>
            <a:pPr>
              <a:spcAft>
                <a:spcPts val="1000"/>
              </a:spcAft>
            </a:pPr>
            <a:r>
              <a:rPr lang="en-US" sz="4000" b="1">
                <a:solidFill>
                  <a:srgbClr val="A20E20"/>
                </a:solidFill>
                <a:latin typeface="Helios" panose="020B0604020202020204" charset="0"/>
              </a:rPr>
              <a:t>Entry</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Local team: industry experts, impactful connections</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Cultivate long-term business relationships</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Understand, follow social protocols</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Introduce Peloton as an exclusive product</a:t>
            </a:r>
          </a:p>
          <a:p>
            <a:pPr>
              <a:spcAft>
                <a:spcPts val="400"/>
              </a:spcAft>
            </a:pPr>
            <a:endParaRPr lang="en-US" sz="2800">
              <a:solidFill>
                <a:srgbClr val="2A2E3A"/>
              </a:solidFill>
              <a:latin typeface="Helios" panose="020B0604020202020204" charset="0"/>
            </a:endParaRPr>
          </a:p>
          <a:p>
            <a:pPr>
              <a:spcAft>
                <a:spcPts val="1000"/>
              </a:spcAft>
            </a:pPr>
            <a:r>
              <a:rPr lang="en-US" sz="4000" b="1">
                <a:solidFill>
                  <a:srgbClr val="A20E20"/>
                </a:solidFill>
                <a:latin typeface="Helios" panose="020B0604020202020204" charset="0"/>
              </a:rPr>
              <a:t>Marketing</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Quality, luxury, status</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Sense of unity, belonging</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Health benefits; overall well-being</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Strategic endorsements</a:t>
            </a:r>
          </a:p>
          <a:p>
            <a:pPr>
              <a:spcAft>
                <a:spcPts val="400"/>
              </a:spcAft>
            </a:pPr>
            <a:endParaRPr lang="en-US" sz="2800">
              <a:solidFill>
                <a:srgbClr val="2A2E3A"/>
              </a:solidFill>
              <a:latin typeface="Helios" panose="020B0604020202020204" charset="0"/>
            </a:endParaRPr>
          </a:p>
          <a:p>
            <a:pPr>
              <a:spcAft>
                <a:spcPts val="1000"/>
              </a:spcAft>
            </a:pPr>
            <a:r>
              <a:rPr lang="en-US" sz="4000" b="1">
                <a:solidFill>
                  <a:srgbClr val="A20E20"/>
                </a:solidFill>
                <a:latin typeface="Helios" panose="020B0604020202020204" charset="0"/>
              </a:rPr>
              <a:t>Staying Power</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Continuously updated program content</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Cutting edge software, app updates and improvements</a:t>
            </a:r>
          </a:p>
        </p:txBody>
      </p:sp>
    </p:spTree>
    <p:extLst>
      <p:ext uri="{BB962C8B-B14F-4D97-AF65-F5344CB8AC3E}">
        <p14:creationId xmlns:p14="http://schemas.microsoft.com/office/powerpoint/2010/main" val="250366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US"/>
            </a:p>
          </p:txBody>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txBody>
            <a:bodyPr/>
            <a:lstStyle/>
            <a:p>
              <a:endParaRPr lang="en-US"/>
            </a:p>
          </p:txBody>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028700" y="3697226"/>
            <a:ext cx="5070039" cy="5071653"/>
            <a:chOff x="0" y="0"/>
            <a:chExt cx="1335319" cy="1335744"/>
          </a:xfrm>
        </p:grpSpPr>
        <p:sp>
          <p:nvSpPr>
            <p:cNvPr id="9" name="Freeform 9"/>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txBody>
            <a:bodyPr/>
            <a:lstStyle/>
            <a:p>
              <a:endParaRPr lang="en-US"/>
            </a:p>
          </p:txBody>
        </p:sp>
        <p:sp>
          <p:nvSpPr>
            <p:cNvPr id="10" name="TextBox 10"/>
            <p:cNvSpPr txBox="1"/>
            <p:nvPr/>
          </p:nvSpPr>
          <p:spPr>
            <a:xfrm>
              <a:off x="0" y="-38100"/>
              <a:ext cx="1335319" cy="1373844"/>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057662" y="535239"/>
            <a:ext cx="16201638" cy="1981200"/>
          </a:xfrm>
          <a:prstGeom prst="rect">
            <a:avLst/>
          </a:prstGeom>
        </p:spPr>
        <p:txBody>
          <a:bodyPr lIns="0" tIns="0" rIns="0" bIns="0" rtlCol="0" anchor="t">
            <a:spAutoFit/>
          </a:bodyPr>
          <a:lstStyle/>
          <a:p>
            <a:pPr algn="l">
              <a:lnSpc>
                <a:spcPts val="7800"/>
              </a:lnSpc>
            </a:pPr>
            <a:r>
              <a:rPr lang="en-US" sz="6500">
                <a:solidFill>
                  <a:srgbClr val="FFFFFF"/>
                </a:solidFill>
                <a:latin typeface="TT Hoves Bold"/>
              </a:rPr>
              <a:t>Administrative, Political, &amp; Legal considerations</a:t>
            </a:r>
          </a:p>
        </p:txBody>
      </p:sp>
      <p:sp>
        <p:nvSpPr>
          <p:cNvPr id="12" name="TextBox 12"/>
          <p:cNvSpPr txBox="1"/>
          <p:nvPr/>
        </p:nvSpPr>
        <p:spPr>
          <a:xfrm>
            <a:off x="1660221" y="6511629"/>
            <a:ext cx="3806998" cy="523875"/>
          </a:xfrm>
          <a:prstGeom prst="rect">
            <a:avLst/>
          </a:prstGeom>
        </p:spPr>
        <p:txBody>
          <a:bodyPr lIns="0" tIns="0" rIns="0" bIns="0" rtlCol="0" anchor="t">
            <a:spAutoFit/>
          </a:bodyPr>
          <a:lstStyle/>
          <a:p>
            <a:pPr marL="0" lvl="0" indent="0" algn="ctr">
              <a:lnSpc>
                <a:spcPts val="4079"/>
              </a:lnSpc>
              <a:spcBef>
                <a:spcPct val="0"/>
              </a:spcBef>
            </a:pPr>
            <a:endParaRPr/>
          </a:p>
        </p:txBody>
      </p:sp>
      <p:sp>
        <p:nvSpPr>
          <p:cNvPr id="13" name="TextBox 13"/>
          <p:cNvSpPr txBox="1"/>
          <p:nvPr/>
        </p:nvSpPr>
        <p:spPr>
          <a:xfrm>
            <a:off x="1480677" y="6721179"/>
            <a:ext cx="4166084" cy="907701"/>
          </a:xfrm>
          <a:prstGeom prst="rect">
            <a:avLst/>
          </a:prstGeom>
        </p:spPr>
        <p:txBody>
          <a:bodyPr lIns="0" tIns="0" rIns="0" bIns="0" rtlCol="0" anchor="t">
            <a:spAutoFit/>
          </a:bodyPr>
          <a:lstStyle/>
          <a:p>
            <a:pPr algn="ctr">
              <a:lnSpc>
                <a:spcPts val="3676"/>
              </a:lnSpc>
            </a:pPr>
            <a:r>
              <a:rPr lang="en-US" sz="2626">
                <a:solidFill>
                  <a:srgbClr val="2A2E3A"/>
                </a:solidFill>
                <a:latin typeface="Helios"/>
              </a:rPr>
              <a:t>Political stability and pro-business environment</a:t>
            </a:r>
          </a:p>
        </p:txBody>
      </p:sp>
      <p:grpSp>
        <p:nvGrpSpPr>
          <p:cNvPr id="14" name="Group 14"/>
          <p:cNvGrpSpPr/>
          <p:nvPr/>
        </p:nvGrpSpPr>
        <p:grpSpPr>
          <a:xfrm>
            <a:off x="6608980" y="3697226"/>
            <a:ext cx="5070039" cy="5071653"/>
            <a:chOff x="0" y="0"/>
            <a:chExt cx="1335319" cy="1335744"/>
          </a:xfrm>
        </p:grpSpPr>
        <p:sp>
          <p:nvSpPr>
            <p:cNvPr id="15" name="Freeform 15"/>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txBody>
            <a:bodyPr/>
            <a:lstStyle/>
            <a:p>
              <a:endParaRPr lang="en-US"/>
            </a:p>
          </p:txBody>
        </p:sp>
        <p:sp>
          <p:nvSpPr>
            <p:cNvPr id="16" name="TextBox 16"/>
            <p:cNvSpPr txBox="1"/>
            <p:nvPr/>
          </p:nvSpPr>
          <p:spPr>
            <a:xfrm>
              <a:off x="0" y="-38100"/>
              <a:ext cx="1335319" cy="1373844"/>
            </a:xfrm>
            <a:prstGeom prst="rect">
              <a:avLst/>
            </a:prstGeom>
          </p:spPr>
          <p:txBody>
            <a:bodyPr lIns="50800" tIns="50800" rIns="50800" bIns="50800" rtlCol="0" anchor="ctr"/>
            <a:lstStyle/>
            <a:p>
              <a:pPr algn="ctr">
                <a:lnSpc>
                  <a:spcPts val="2100"/>
                </a:lnSpc>
              </a:pPr>
              <a:endParaRPr/>
            </a:p>
          </p:txBody>
        </p:sp>
      </p:grpSp>
      <p:sp>
        <p:nvSpPr>
          <p:cNvPr id="17" name="TextBox 17"/>
          <p:cNvSpPr txBox="1"/>
          <p:nvPr/>
        </p:nvSpPr>
        <p:spPr>
          <a:xfrm>
            <a:off x="7043557" y="6711654"/>
            <a:ext cx="4229847" cy="930244"/>
          </a:xfrm>
          <a:prstGeom prst="rect">
            <a:avLst/>
          </a:prstGeom>
        </p:spPr>
        <p:txBody>
          <a:bodyPr lIns="0" tIns="0" rIns="0" bIns="0" rtlCol="0" anchor="t">
            <a:spAutoFit/>
          </a:bodyPr>
          <a:lstStyle/>
          <a:p>
            <a:pPr algn="ctr">
              <a:lnSpc>
                <a:spcPts val="3733"/>
              </a:lnSpc>
            </a:pPr>
            <a:r>
              <a:rPr lang="en-US" sz="2666">
                <a:solidFill>
                  <a:srgbClr val="2A2E3A"/>
                </a:solidFill>
                <a:latin typeface="Helios"/>
              </a:rPr>
              <a:t>Legal framework and compliance</a:t>
            </a:r>
          </a:p>
        </p:txBody>
      </p:sp>
      <p:grpSp>
        <p:nvGrpSpPr>
          <p:cNvPr id="18" name="Group 18"/>
          <p:cNvGrpSpPr/>
          <p:nvPr/>
        </p:nvGrpSpPr>
        <p:grpSpPr>
          <a:xfrm>
            <a:off x="12189261" y="3697226"/>
            <a:ext cx="5070039" cy="5071653"/>
            <a:chOff x="0" y="0"/>
            <a:chExt cx="1335319" cy="1335744"/>
          </a:xfrm>
        </p:grpSpPr>
        <p:sp>
          <p:nvSpPr>
            <p:cNvPr id="19" name="Freeform 19"/>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txBody>
            <a:bodyPr/>
            <a:lstStyle/>
            <a:p>
              <a:endParaRPr lang="en-US"/>
            </a:p>
          </p:txBody>
        </p:sp>
        <p:sp>
          <p:nvSpPr>
            <p:cNvPr id="20" name="TextBox 20"/>
            <p:cNvSpPr txBox="1"/>
            <p:nvPr/>
          </p:nvSpPr>
          <p:spPr>
            <a:xfrm>
              <a:off x="0" y="-38100"/>
              <a:ext cx="1335319" cy="1373844"/>
            </a:xfrm>
            <a:prstGeom prst="rect">
              <a:avLst/>
            </a:prstGeom>
          </p:spPr>
          <p:txBody>
            <a:bodyPr lIns="50800" tIns="50800" rIns="50800" bIns="50800" rtlCol="0" anchor="ctr"/>
            <a:lstStyle/>
            <a:p>
              <a:pPr algn="ctr">
                <a:lnSpc>
                  <a:spcPts val="2100"/>
                </a:lnSpc>
              </a:pPr>
              <a:endParaRPr/>
            </a:p>
          </p:txBody>
        </p:sp>
      </p:grpSp>
      <p:sp>
        <p:nvSpPr>
          <p:cNvPr id="21" name="TextBox 21"/>
          <p:cNvSpPr txBox="1"/>
          <p:nvPr/>
        </p:nvSpPr>
        <p:spPr>
          <a:xfrm>
            <a:off x="12654110" y="6942181"/>
            <a:ext cx="4140340" cy="456174"/>
          </a:xfrm>
          <a:prstGeom prst="rect">
            <a:avLst/>
          </a:prstGeom>
        </p:spPr>
        <p:txBody>
          <a:bodyPr lIns="0" tIns="0" rIns="0" bIns="0" rtlCol="0" anchor="t">
            <a:spAutoFit/>
          </a:bodyPr>
          <a:lstStyle/>
          <a:p>
            <a:pPr algn="ctr">
              <a:lnSpc>
                <a:spcPts val="3654"/>
              </a:lnSpc>
            </a:pPr>
            <a:r>
              <a:rPr lang="en-US" sz="2610">
                <a:solidFill>
                  <a:srgbClr val="2A2E3A"/>
                </a:solidFill>
                <a:latin typeface="Helios"/>
              </a:rPr>
              <a:t>Regulatory environment</a:t>
            </a:r>
          </a:p>
        </p:txBody>
      </p:sp>
      <p:grpSp>
        <p:nvGrpSpPr>
          <p:cNvPr id="22" name="Group 22"/>
          <p:cNvGrpSpPr/>
          <p:nvPr/>
        </p:nvGrpSpPr>
        <p:grpSpPr>
          <a:xfrm>
            <a:off x="2963877" y="4719229"/>
            <a:ext cx="1199685" cy="119968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25" name="Group 25"/>
          <p:cNvGrpSpPr/>
          <p:nvPr/>
        </p:nvGrpSpPr>
        <p:grpSpPr>
          <a:xfrm>
            <a:off x="8544157" y="4719229"/>
            <a:ext cx="1199685" cy="119968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28" name="Group 28"/>
          <p:cNvGrpSpPr/>
          <p:nvPr/>
        </p:nvGrpSpPr>
        <p:grpSpPr>
          <a:xfrm>
            <a:off x="14124438" y="4719229"/>
            <a:ext cx="1199685" cy="1199685"/>
            <a:chOff x="0" y="0"/>
            <a:chExt cx="1599580" cy="1599580"/>
          </a:xfrm>
        </p:grpSpPr>
        <p:grpSp>
          <p:nvGrpSpPr>
            <p:cNvPr id="29" name="Group 29"/>
            <p:cNvGrpSpPr/>
            <p:nvPr/>
          </p:nvGrpSpPr>
          <p:grpSpPr>
            <a:xfrm>
              <a:off x="0" y="0"/>
              <a:ext cx="1599580" cy="159958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32" name="Freeform 32"/>
            <p:cNvSpPr/>
            <p:nvPr/>
          </p:nvSpPr>
          <p:spPr>
            <a:xfrm>
              <a:off x="367408" y="479827"/>
              <a:ext cx="864764" cy="639925"/>
            </a:xfrm>
            <a:custGeom>
              <a:avLst/>
              <a:gdLst/>
              <a:ahLst/>
              <a:cxnLst/>
              <a:rect l="l" t="t" r="r" b="b"/>
              <a:pathLst>
                <a:path w="864764" h="639925">
                  <a:moveTo>
                    <a:pt x="0" y="0"/>
                  </a:moveTo>
                  <a:lnTo>
                    <a:pt x="864764" y="0"/>
                  </a:lnTo>
                  <a:lnTo>
                    <a:pt x="864764" y="639926"/>
                  </a:lnTo>
                  <a:lnTo>
                    <a:pt x="0" y="6399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33" name="Group 33"/>
          <p:cNvGrpSpPr/>
          <p:nvPr/>
        </p:nvGrpSpPr>
        <p:grpSpPr>
          <a:xfrm>
            <a:off x="-1564727" y="8733317"/>
            <a:ext cx="5765006" cy="1552274"/>
            <a:chOff x="0" y="-38100"/>
            <a:chExt cx="1049690" cy="282638"/>
          </a:xfrm>
        </p:grpSpPr>
        <p:sp>
          <p:nvSpPr>
            <p:cNvPr id="34" name="Freeform 34"/>
            <p:cNvSpPr/>
            <p:nvPr/>
          </p:nvSpPr>
          <p:spPr>
            <a:xfrm>
              <a:off x="0" y="0"/>
              <a:ext cx="1049690" cy="244538"/>
            </a:xfrm>
            <a:custGeom>
              <a:avLst/>
              <a:gdLst/>
              <a:ahLst/>
              <a:cxnLst/>
              <a:rect l="l" t="t" r="r" b="b"/>
              <a:pathLst>
                <a:path w="1049690" h="244538">
                  <a:moveTo>
                    <a:pt x="203200" y="0"/>
                  </a:moveTo>
                  <a:lnTo>
                    <a:pt x="846490" y="0"/>
                  </a:lnTo>
                  <a:lnTo>
                    <a:pt x="1049690" y="244538"/>
                  </a:lnTo>
                  <a:lnTo>
                    <a:pt x="0" y="244538"/>
                  </a:lnTo>
                  <a:lnTo>
                    <a:pt x="203200" y="0"/>
                  </a:lnTo>
                  <a:close/>
                </a:path>
              </a:pathLst>
            </a:custGeom>
            <a:solidFill>
              <a:srgbClr val="A20E20"/>
            </a:solidFill>
          </p:spPr>
          <p:txBody>
            <a:bodyPr/>
            <a:lstStyle/>
            <a:p>
              <a:endParaRPr lang="en-US"/>
            </a:p>
          </p:txBody>
        </p:sp>
        <p:sp>
          <p:nvSpPr>
            <p:cNvPr id="35" name="TextBox 35"/>
            <p:cNvSpPr txBox="1"/>
            <p:nvPr/>
          </p:nvSpPr>
          <p:spPr>
            <a:xfrm>
              <a:off x="127000" y="-38100"/>
              <a:ext cx="795690" cy="282638"/>
            </a:xfrm>
            <a:prstGeom prst="rect">
              <a:avLst/>
            </a:prstGeom>
          </p:spPr>
          <p:txBody>
            <a:bodyPr lIns="50800" tIns="50800" rIns="50800" bIns="50800" rtlCol="0" anchor="ctr"/>
            <a:lstStyle/>
            <a:p>
              <a:pPr algn="ctr">
                <a:lnSpc>
                  <a:spcPts val="2100"/>
                </a:lnSpc>
              </a:pPr>
              <a:endParaRPr/>
            </a:p>
          </p:txBody>
        </p:sp>
      </p:grpSp>
      <p:sp>
        <p:nvSpPr>
          <p:cNvPr id="36" name="Freeform 36"/>
          <p:cNvSpPr/>
          <p:nvPr/>
        </p:nvSpPr>
        <p:spPr>
          <a:xfrm>
            <a:off x="8924886" y="4844613"/>
            <a:ext cx="438227" cy="948917"/>
          </a:xfrm>
          <a:custGeom>
            <a:avLst/>
            <a:gdLst/>
            <a:ahLst/>
            <a:cxnLst/>
            <a:rect l="l" t="t" r="r" b="b"/>
            <a:pathLst>
              <a:path w="438227" h="948917">
                <a:moveTo>
                  <a:pt x="0" y="0"/>
                </a:moveTo>
                <a:lnTo>
                  <a:pt x="438228" y="0"/>
                </a:lnTo>
                <a:lnTo>
                  <a:pt x="438228" y="948917"/>
                </a:lnTo>
                <a:lnTo>
                  <a:pt x="0" y="948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7" name="Freeform 37"/>
          <p:cNvSpPr/>
          <p:nvPr/>
        </p:nvSpPr>
        <p:spPr>
          <a:xfrm>
            <a:off x="3245912" y="4874303"/>
            <a:ext cx="635615" cy="889538"/>
          </a:xfrm>
          <a:custGeom>
            <a:avLst/>
            <a:gdLst/>
            <a:ahLst/>
            <a:cxnLst/>
            <a:rect l="l" t="t" r="r" b="b"/>
            <a:pathLst>
              <a:path w="635615" h="889538">
                <a:moveTo>
                  <a:pt x="0" y="0"/>
                </a:moveTo>
                <a:lnTo>
                  <a:pt x="635615" y="0"/>
                </a:lnTo>
                <a:lnTo>
                  <a:pt x="635615" y="889537"/>
                </a:lnTo>
                <a:lnTo>
                  <a:pt x="0" y="8895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8" name="Freeform 38"/>
          <p:cNvSpPr/>
          <p:nvPr/>
        </p:nvSpPr>
        <p:spPr>
          <a:xfrm>
            <a:off x="75350" y="9224292"/>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911102" y="0"/>
            <a:ext cx="15118279" cy="3185392"/>
            <a:chOff x="0" y="0"/>
            <a:chExt cx="1216146" cy="256240"/>
          </a:xfrm>
        </p:grpSpPr>
        <p:sp>
          <p:nvSpPr>
            <p:cNvPr id="3" name="Freeform 3"/>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4339898" y="8943975"/>
            <a:ext cx="5765006" cy="1343025"/>
            <a:chOff x="0" y="0"/>
            <a:chExt cx="1049690" cy="244538"/>
          </a:xfrm>
        </p:grpSpPr>
        <p:sp>
          <p:nvSpPr>
            <p:cNvPr id="6" name="Freeform 6"/>
            <p:cNvSpPr/>
            <p:nvPr/>
          </p:nvSpPr>
          <p:spPr>
            <a:xfrm>
              <a:off x="0" y="0"/>
              <a:ext cx="1049690" cy="244538"/>
            </a:xfrm>
            <a:custGeom>
              <a:avLst/>
              <a:gdLst/>
              <a:ahLst/>
              <a:cxnLst/>
              <a:rect l="l" t="t" r="r" b="b"/>
              <a:pathLst>
                <a:path w="1049690" h="244538">
                  <a:moveTo>
                    <a:pt x="203200" y="0"/>
                  </a:moveTo>
                  <a:lnTo>
                    <a:pt x="846490" y="0"/>
                  </a:lnTo>
                  <a:lnTo>
                    <a:pt x="1049690" y="244538"/>
                  </a:lnTo>
                  <a:lnTo>
                    <a:pt x="0" y="244538"/>
                  </a:lnTo>
                  <a:lnTo>
                    <a:pt x="203200" y="0"/>
                  </a:lnTo>
                  <a:close/>
                </a:path>
              </a:pathLst>
            </a:custGeom>
            <a:solidFill>
              <a:srgbClr val="A20E20"/>
            </a:solidFill>
          </p:spPr>
          <p:txBody>
            <a:bodyPr/>
            <a:lstStyle/>
            <a:p>
              <a:endParaRPr lang="en-US"/>
            </a:p>
          </p:txBody>
        </p:sp>
        <p:sp>
          <p:nvSpPr>
            <p:cNvPr id="7" name="TextBox 7"/>
            <p:cNvSpPr txBox="1"/>
            <p:nvPr/>
          </p:nvSpPr>
          <p:spPr>
            <a:xfrm>
              <a:off x="127000" y="-38100"/>
              <a:ext cx="795690" cy="282638"/>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15541853" y="9148489"/>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3"/>
            <a:stretch>
              <a:fillRect/>
            </a:stretch>
          </a:blipFill>
        </p:spPr>
        <p:txBody>
          <a:bodyPr/>
          <a:lstStyle/>
          <a:p>
            <a:endParaRPr lang="en-US"/>
          </a:p>
        </p:txBody>
      </p:sp>
      <p:sp>
        <p:nvSpPr>
          <p:cNvPr id="9" name="Freeform 9"/>
          <p:cNvSpPr/>
          <p:nvPr/>
        </p:nvSpPr>
        <p:spPr>
          <a:xfrm>
            <a:off x="4207177" y="-44121"/>
            <a:ext cx="9306194" cy="10375241"/>
          </a:xfrm>
          <a:custGeom>
            <a:avLst/>
            <a:gdLst/>
            <a:ahLst/>
            <a:cxnLst/>
            <a:rect l="l" t="t" r="r" b="b"/>
            <a:pathLst>
              <a:path w="9306194" h="10375241">
                <a:moveTo>
                  <a:pt x="0" y="0"/>
                </a:moveTo>
                <a:lnTo>
                  <a:pt x="9306194" y="0"/>
                </a:lnTo>
                <a:lnTo>
                  <a:pt x="9306194" y="10375242"/>
                </a:lnTo>
                <a:lnTo>
                  <a:pt x="0" y="10375242"/>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660221" y="6511629"/>
            <a:ext cx="3806998" cy="523875"/>
          </a:xfrm>
          <a:prstGeom prst="rect">
            <a:avLst/>
          </a:prstGeom>
        </p:spPr>
        <p:txBody>
          <a:bodyPr lIns="0" tIns="0" rIns="0" bIns="0" rtlCol="0" anchor="t">
            <a:spAutoFit/>
          </a:bodyPr>
          <a:lstStyle/>
          <a:p>
            <a:pPr marL="0" lvl="0" indent="0" algn="ctr">
              <a:lnSpc>
                <a:spcPts val="4079"/>
              </a:lnSpc>
              <a:spcBef>
                <a:spcPct val="0"/>
              </a:spcBef>
            </a:pPr>
            <a:endParaRPr/>
          </a:p>
        </p:txBody>
      </p:sp>
      <p:grpSp>
        <p:nvGrpSpPr>
          <p:cNvPr id="11" name="Group 11"/>
          <p:cNvGrpSpPr/>
          <p:nvPr/>
        </p:nvGrpSpPr>
        <p:grpSpPr>
          <a:xfrm rot="-10800000">
            <a:off x="13294863" y="-563996"/>
            <a:ext cx="15118279" cy="3749388"/>
            <a:chOff x="0" y="0"/>
            <a:chExt cx="1216146" cy="301609"/>
          </a:xfrm>
        </p:grpSpPr>
        <p:sp>
          <p:nvSpPr>
            <p:cNvPr id="12" name="Freeform 12"/>
            <p:cNvSpPr/>
            <p:nvPr/>
          </p:nvSpPr>
          <p:spPr>
            <a:xfrm>
              <a:off x="0" y="0"/>
              <a:ext cx="1216146" cy="301609"/>
            </a:xfrm>
            <a:custGeom>
              <a:avLst/>
              <a:gdLst/>
              <a:ahLst/>
              <a:cxnLst/>
              <a:rect l="l" t="t" r="r" b="b"/>
              <a:pathLst>
                <a:path w="1216146" h="301609">
                  <a:moveTo>
                    <a:pt x="203200" y="0"/>
                  </a:moveTo>
                  <a:lnTo>
                    <a:pt x="1012946" y="0"/>
                  </a:lnTo>
                  <a:lnTo>
                    <a:pt x="1216146" y="301609"/>
                  </a:lnTo>
                  <a:lnTo>
                    <a:pt x="0" y="301609"/>
                  </a:lnTo>
                  <a:lnTo>
                    <a:pt x="203200" y="0"/>
                  </a:lnTo>
                  <a:close/>
                </a:path>
              </a:pathLst>
            </a:custGeom>
            <a:solidFill>
              <a:srgbClr val="A20E20"/>
            </a:solidFill>
          </p:spPr>
          <p:txBody>
            <a:bodyPr/>
            <a:lstStyle/>
            <a:p>
              <a:endParaRPr lang="en-US"/>
            </a:p>
          </p:txBody>
        </p:sp>
        <p:sp>
          <p:nvSpPr>
            <p:cNvPr id="13" name="TextBox 13"/>
            <p:cNvSpPr txBox="1"/>
            <p:nvPr/>
          </p:nvSpPr>
          <p:spPr>
            <a:xfrm>
              <a:off x="127000" y="-38100"/>
              <a:ext cx="962146" cy="339709"/>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81BCEB5-58C5-F830-2B97-1B4F08A1103C}"/>
              </a:ext>
            </a:extLst>
          </p:cNvPr>
          <p:cNvGraphicFramePr>
            <a:graphicFrameLocks noChangeAspect="1"/>
          </p:cNvGraphicFramePr>
          <p:nvPr>
            <p:custDataLst>
              <p:tags r:id="rId1"/>
            </p:custDataLst>
            <p:extLst>
              <p:ext uri="{D42A27DB-BD31-4B8C-83A1-F6EECF244321}">
                <p14:modId xmlns:p14="http://schemas.microsoft.com/office/powerpoint/2010/main" val="1583732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9" imgH="358" progId="TCLayout.ActiveDocument.1">
                  <p:embed/>
                </p:oleObj>
              </mc:Choice>
              <mc:Fallback>
                <p:oleObj name="think-cell Slide" r:id="rId3" imgW="359" imgH="358" progId="TCLayout.ActiveDocument.1">
                  <p:embed/>
                  <p:pic>
                    <p:nvPicPr>
                      <p:cNvPr id="9" name="think-cell data - do not delete" hidden="1">
                        <a:extLst>
                          <a:ext uri="{FF2B5EF4-FFF2-40B4-BE49-F238E27FC236}">
                            <a16:creationId xmlns:a16="http://schemas.microsoft.com/office/drawing/2014/main" id="{181BCEB5-58C5-F830-2B97-1B4F08A1103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E49FA5DD-F582-7950-835B-F5D5082AD83F}"/>
              </a:ext>
            </a:extLst>
          </p:cNvPr>
          <p:cNvPicPr>
            <a:picLocks noChangeAspect="1"/>
          </p:cNvPicPr>
          <p:nvPr/>
        </p:nvPicPr>
        <p:blipFill rotWithShape="1">
          <a:blip r:embed="rId5"/>
          <a:srcRect l="4359" r="60910"/>
          <a:stretch/>
        </p:blipFill>
        <p:spPr>
          <a:xfrm>
            <a:off x="-68959" y="-28725"/>
            <a:ext cx="9133699" cy="10282541"/>
          </a:xfrm>
          <a:prstGeom prst="rect">
            <a:avLst/>
          </a:prstGeom>
        </p:spPr>
      </p:pic>
      <p:grpSp>
        <p:nvGrpSpPr>
          <p:cNvPr id="4" name="Group 4"/>
          <p:cNvGrpSpPr/>
          <p:nvPr/>
        </p:nvGrpSpPr>
        <p:grpSpPr>
          <a:xfrm>
            <a:off x="-1267116" y="9256912"/>
            <a:ext cx="5765006" cy="1028700"/>
            <a:chOff x="0" y="0"/>
            <a:chExt cx="1049690" cy="187305"/>
          </a:xfrm>
        </p:grpSpPr>
        <p:sp>
          <p:nvSpPr>
            <p:cNvPr id="5" name="Freeform 5"/>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6" name="TextBox 6"/>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9333802" y="248842"/>
            <a:ext cx="9733987" cy="990600"/>
          </a:xfrm>
          <a:prstGeom prst="rect">
            <a:avLst/>
          </a:prstGeom>
        </p:spPr>
        <p:txBody>
          <a:bodyPr lIns="0" tIns="0" rIns="0" bIns="0" rtlCol="0" anchor="t">
            <a:spAutoFit/>
          </a:bodyPr>
          <a:lstStyle/>
          <a:p>
            <a:pPr algn="l">
              <a:lnSpc>
                <a:spcPts val="7800"/>
              </a:lnSpc>
            </a:pPr>
            <a:r>
              <a:rPr lang="en-US" sz="6500">
                <a:solidFill>
                  <a:srgbClr val="A20E20"/>
                </a:solidFill>
                <a:latin typeface="TT Hoves Bold"/>
              </a:rPr>
              <a:t>Financial Overview</a:t>
            </a:r>
          </a:p>
        </p:txBody>
      </p:sp>
      <p:sp>
        <p:nvSpPr>
          <p:cNvPr id="10" name="Freeform 10"/>
          <p:cNvSpPr/>
          <p:nvPr/>
        </p:nvSpPr>
        <p:spPr>
          <a:xfrm>
            <a:off x="8016198" y="4067395"/>
            <a:ext cx="721451" cy="688658"/>
          </a:xfrm>
          <a:custGeom>
            <a:avLst/>
            <a:gdLst/>
            <a:ahLst/>
            <a:cxnLst/>
            <a:rect l="l" t="t" r="r" b="b"/>
            <a:pathLst>
              <a:path w="721451" h="688658">
                <a:moveTo>
                  <a:pt x="0" y="0"/>
                </a:moveTo>
                <a:lnTo>
                  <a:pt x="721451" y="0"/>
                </a:lnTo>
                <a:lnTo>
                  <a:pt x="721451" y="688657"/>
                </a:lnTo>
                <a:lnTo>
                  <a:pt x="0" y="6886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8021101" y="5941993"/>
            <a:ext cx="688658" cy="688657"/>
          </a:xfrm>
          <a:custGeom>
            <a:avLst/>
            <a:gdLst/>
            <a:ahLst/>
            <a:cxnLst/>
            <a:rect l="l" t="t" r="r" b="b"/>
            <a:pathLst>
              <a:path w="688658" h="688657">
                <a:moveTo>
                  <a:pt x="0" y="0"/>
                </a:moveTo>
                <a:lnTo>
                  <a:pt x="688658" y="0"/>
                </a:lnTo>
                <a:lnTo>
                  <a:pt x="688658" y="688657"/>
                </a:lnTo>
                <a:lnTo>
                  <a:pt x="0" y="6886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8052991" y="1720133"/>
            <a:ext cx="608601" cy="688658"/>
          </a:xfrm>
          <a:custGeom>
            <a:avLst/>
            <a:gdLst/>
            <a:ahLst/>
            <a:cxnLst/>
            <a:rect l="l" t="t" r="r" b="b"/>
            <a:pathLst>
              <a:path w="608601" h="688658">
                <a:moveTo>
                  <a:pt x="0" y="0"/>
                </a:moveTo>
                <a:lnTo>
                  <a:pt x="608601" y="0"/>
                </a:lnTo>
                <a:lnTo>
                  <a:pt x="608601" y="688657"/>
                </a:lnTo>
                <a:lnTo>
                  <a:pt x="0" y="6886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8021101" y="7757809"/>
            <a:ext cx="672380" cy="688658"/>
          </a:xfrm>
          <a:custGeom>
            <a:avLst/>
            <a:gdLst/>
            <a:ahLst/>
            <a:cxnLst/>
            <a:rect l="l" t="t" r="r" b="b"/>
            <a:pathLst>
              <a:path w="672380" h="688658">
                <a:moveTo>
                  <a:pt x="0" y="0"/>
                </a:moveTo>
                <a:lnTo>
                  <a:pt x="672380" y="0"/>
                </a:lnTo>
                <a:lnTo>
                  <a:pt x="672380" y="688658"/>
                </a:lnTo>
                <a:lnTo>
                  <a:pt x="0" y="6886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18"/>
          <p:cNvSpPr/>
          <p:nvPr/>
        </p:nvSpPr>
        <p:spPr>
          <a:xfrm>
            <a:off x="509492" y="9327215"/>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14"/>
            <a:stretch>
              <a:fillRect/>
            </a:stretch>
          </a:blipFill>
        </p:spPr>
        <p:txBody>
          <a:bodyPr/>
          <a:lstStyle/>
          <a:p>
            <a:endParaRPr lang="en-US"/>
          </a:p>
        </p:txBody>
      </p:sp>
      <p:sp>
        <p:nvSpPr>
          <p:cNvPr id="19" name="TextBox 14">
            <a:extLst>
              <a:ext uri="{FF2B5EF4-FFF2-40B4-BE49-F238E27FC236}">
                <a16:creationId xmlns:a16="http://schemas.microsoft.com/office/drawing/2014/main" id="{9405DEFA-385A-D01A-E6BC-6846518532D7}"/>
              </a:ext>
            </a:extLst>
          </p:cNvPr>
          <p:cNvSpPr txBox="1"/>
          <p:nvPr/>
        </p:nvSpPr>
        <p:spPr>
          <a:xfrm>
            <a:off x="9333802" y="1492945"/>
            <a:ext cx="8215306" cy="1672253"/>
          </a:xfrm>
          <a:prstGeom prst="rect">
            <a:avLst/>
          </a:prstGeom>
        </p:spPr>
        <p:txBody>
          <a:bodyPr wrap="square" lIns="0" tIns="0" rIns="0" bIns="0" rtlCol="0" anchor="t">
            <a:spAutoFit/>
          </a:bodyPr>
          <a:lstStyle/>
          <a:p>
            <a:pPr lvl="1">
              <a:spcAft>
                <a:spcPts val="400"/>
              </a:spcAft>
            </a:pPr>
            <a:r>
              <a:rPr lang="en-US" sz="3000" b="1">
                <a:solidFill>
                  <a:srgbClr val="2A2E3A"/>
                </a:solidFill>
                <a:latin typeface="Helios"/>
              </a:rPr>
              <a:t>Key findings:</a:t>
            </a:r>
            <a:endParaRPr lang="en-US" sz="3200">
              <a:solidFill>
                <a:srgbClr val="2A2E3A"/>
              </a:solidFill>
              <a:latin typeface="Helios" panose="020B0604020202020204" charset="0"/>
            </a:endParaRP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ROE steadily improved over past 3 years</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Samsung Health currently leads ROE among the competitors</a:t>
            </a:r>
            <a:endParaRPr lang="en-US" sz="3000" b="1">
              <a:solidFill>
                <a:srgbClr val="2A2E3A"/>
              </a:solidFill>
              <a:latin typeface="Helios"/>
            </a:endParaRPr>
          </a:p>
        </p:txBody>
      </p:sp>
      <p:sp>
        <p:nvSpPr>
          <p:cNvPr id="14" name="TextBox 14">
            <a:extLst>
              <a:ext uri="{FF2B5EF4-FFF2-40B4-BE49-F238E27FC236}">
                <a16:creationId xmlns:a16="http://schemas.microsoft.com/office/drawing/2014/main" id="{D5305FB7-09BD-270A-1BBA-124689C0D805}"/>
              </a:ext>
            </a:extLst>
          </p:cNvPr>
          <p:cNvSpPr txBox="1"/>
          <p:nvPr/>
        </p:nvSpPr>
        <p:spPr>
          <a:xfrm>
            <a:off x="9492331" y="3499028"/>
            <a:ext cx="8253407" cy="2041585"/>
          </a:xfrm>
          <a:prstGeom prst="rect">
            <a:avLst/>
          </a:prstGeom>
        </p:spPr>
        <p:txBody>
          <a:bodyPr wrap="square" lIns="0" tIns="0" rIns="0" bIns="0" rtlCol="0" anchor="t">
            <a:spAutoFit/>
          </a:bodyPr>
          <a:lstStyle/>
          <a:p>
            <a:pPr lvl="1">
              <a:spcAft>
                <a:spcPts val="400"/>
              </a:spcAft>
            </a:pPr>
            <a:r>
              <a:rPr lang="en-US" sz="3000" b="1">
                <a:solidFill>
                  <a:srgbClr val="2A2E3A"/>
                </a:solidFill>
                <a:latin typeface="Helios"/>
              </a:rPr>
              <a:t>Peloton's Growth Story:</a:t>
            </a:r>
            <a:endParaRPr lang="en-US" sz="3200">
              <a:solidFill>
                <a:srgbClr val="2A2E3A"/>
              </a:solidFill>
              <a:latin typeface="Helios" panose="020B0604020202020204" charset="0"/>
            </a:endParaRP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Despite starting below Samsung Health, Peloton has shown significant progress in ROE. </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Peloton's improving ROE reflects effective management and financial health</a:t>
            </a:r>
            <a:endParaRPr lang="en-US" sz="3000">
              <a:solidFill>
                <a:srgbClr val="2A2E3A"/>
              </a:solidFill>
              <a:latin typeface="Helios"/>
            </a:endParaRPr>
          </a:p>
        </p:txBody>
      </p:sp>
      <p:sp>
        <p:nvSpPr>
          <p:cNvPr id="20" name="TextBox 14">
            <a:extLst>
              <a:ext uri="{FF2B5EF4-FFF2-40B4-BE49-F238E27FC236}">
                <a16:creationId xmlns:a16="http://schemas.microsoft.com/office/drawing/2014/main" id="{7D832B58-8378-A0E9-BCC6-C06043CF5745}"/>
              </a:ext>
            </a:extLst>
          </p:cNvPr>
          <p:cNvSpPr txBox="1"/>
          <p:nvPr/>
        </p:nvSpPr>
        <p:spPr>
          <a:xfrm>
            <a:off x="9333802" y="5783450"/>
            <a:ext cx="8633017" cy="1251625"/>
          </a:xfrm>
          <a:prstGeom prst="rect">
            <a:avLst/>
          </a:prstGeom>
        </p:spPr>
        <p:txBody>
          <a:bodyPr wrap="square" lIns="0" tIns="0" rIns="0" bIns="0" rtlCol="0" anchor="t">
            <a:spAutoFit/>
          </a:bodyPr>
          <a:lstStyle/>
          <a:p>
            <a:pPr lvl="1">
              <a:spcAft>
                <a:spcPts val="400"/>
              </a:spcAft>
            </a:pPr>
            <a:r>
              <a:rPr lang="en-US" sz="3000" b="1">
                <a:solidFill>
                  <a:srgbClr val="2A2E3A"/>
                </a:solidFill>
                <a:latin typeface="Helios"/>
              </a:rPr>
              <a:t>Competitive Landscape:</a:t>
            </a:r>
            <a:endParaRPr lang="en-US" sz="3200">
              <a:solidFill>
                <a:srgbClr val="2A2E3A"/>
              </a:solidFill>
              <a:latin typeface="Helios" panose="020B0604020202020204" charset="0"/>
            </a:endParaRP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Comparison with Kakao VX and Naver Smart Health also highlights Peloton's competitive standing.</a:t>
            </a:r>
            <a:endParaRPr lang="en-US" sz="3000">
              <a:solidFill>
                <a:srgbClr val="2A2E3A"/>
              </a:solidFill>
              <a:latin typeface="Helios"/>
            </a:endParaRPr>
          </a:p>
        </p:txBody>
      </p:sp>
      <p:sp>
        <p:nvSpPr>
          <p:cNvPr id="21" name="TextBox 14">
            <a:extLst>
              <a:ext uri="{FF2B5EF4-FFF2-40B4-BE49-F238E27FC236}">
                <a16:creationId xmlns:a16="http://schemas.microsoft.com/office/drawing/2014/main" id="{FC8DAD82-CE2A-087F-3A74-5272E1BB6A6D}"/>
              </a:ext>
            </a:extLst>
          </p:cNvPr>
          <p:cNvSpPr txBox="1"/>
          <p:nvPr/>
        </p:nvSpPr>
        <p:spPr>
          <a:xfrm>
            <a:off x="9223261" y="7285630"/>
            <a:ext cx="8791546" cy="2041585"/>
          </a:xfrm>
          <a:prstGeom prst="rect">
            <a:avLst/>
          </a:prstGeom>
        </p:spPr>
        <p:txBody>
          <a:bodyPr wrap="square" lIns="0" tIns="0" rIns="0" bIns="0" rtlCol="0" anchor="t">
            <a:spAutoFit/>
          </a:bodyPr>
          <a:lstStyle/>
          <a:p>
            <a:pPr lvl="1">
              <a:spcAft>
                <a:spcPts val="400"/>
              </a:spcAft>
            </a:pPr>
            <a:r>
              <a:rPr lang="en-US" sz="3000" b="1">
                <a:solidFill>
                  <a:srgbClr val="2A2E3A"/>
                </a:solidFill>
                <a:latin typeface="Helios"/>
              </a:rPr>
              <a:t>Implications for Market Entry:</a:t>
            </a:r>
            <a:endParaRPr lang="en-US" sz="3200">
              <a:solidFill>
                <a:srgbClr val="2A2E3A"/>
              </a:solidFill>
              <a:latin typeface="Helios" panose="020B0604020202020204" charset="0"/>
            </a:endParaRP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Peloton's upward trend in ROE suggests strong potential for success in the South Korean Market</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Strategic positioning and financial health are key strengths for Peloton's entry strategy.</a:t>
            </a:r>
            <a:endParaRPr lang="en-US" sz="3000">
              <a:solidFill>
                <a:srgbClr val="2A2E3A"/>
              </a:solidFill>
              <a:latin typeface="Helios"/>
            </a:endParaRPr>
          </a:p>
        </p:txBody>
      </p:sp>
    </p:spTree>
    <p:extLst>
      <p:ext uri="{BB962C8B-B14F-4D97-AF65-F5344CB8AC3E}">
        <p14:creationId xmlns:p14="http://schemas.microsoft.com/office/powerpoint/2010/main" val="723196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6290203-7E8E-3778-B1EE-D9AD36B3EB09}"/>
              </a:ext>
            </a:extLst>
          </p:cNvPr>
          <p:cNvGraphicFramePr>
            <a:graphicFrameLocks noChangeAspect="1"/>
          </p:cNvGraphicFramePr>
          <p:nvPr>
            <p:custDataLst>
              <p:tags r:id="rId1"/>
            </p:custDataLst>
            <p:extLst>
              <p:ext uri="{D42A27DB-BD31-4B8C-83A1-F6EECF244321}">
                <p14:modId xmlns:p14="http://schemas.microsoft.com/office/powerpoint/2010/main" val="116092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11" name="think-cell data - do not delete" hidden="1">
                        <a:extLst>
                          <a:ext uri="{FF2B5EF4-FFF2-40B4-BE49-F238E27FC236}">
                            <a16:creationId xmlns:a16="http://schemas.microsoft.com/office/drawing/2014/main" id="{96290203-7E8E-3778-B1EE-D9AD36B3EB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7D53DAC1-9802-9CD2-78C8-565BCB35D329}"/>
              </a:ext>
            </a:extLst>
          </p:cNvPr>
          <p:cNvPicPr>
            <a:picLocks noChangeAspect="1"/>
          </p:cNvPicPr>
          <p:nvPr/>
        </p:nvPicPr>
        <p:blipFill>
          <a:blip r:embed="rId6"/>
          <a:stretch>
            <a:fillRect/>
          </a:stretch>
        </p:blipFill>
        <p:spPr>
          <a:xfrm>
            <a:off x="10359944" y="0"/>
            <a:ext cx="7932370" cy="10287000"/>
          </a:xfrm>
          <a:prstGeom prst="rect">
            <a:avLst/>
          </a:prstGeom>
        </p:spPr>
      </p:pic>
      <p:grpSp>
        <p:nvGrpSpPr>
          <p:cNvPr id="3" name="Group 3"/>
          <p:cNvGrpSpPr/>
          <p:nvPr/>
        </p:nvGrpSpPr>
        <p:grpSpPr>
          <a:xfrm>
            <a:off x="13706384" y="9258300"/>
            <a:ext cx="5765006" cy="1028700"/>
            <a:chOff x="0" y="0"/>
            <a:chExt cx="7686674" cy="1371600"/>
          </a:xfrm>
        </p:grpSpPr>
        <p:grpSp>
          <p:nvGrpSpPr>
            <p:cNvPr id="4" name="Group 4"/>
            <p:cNvGrpSpPr/>
            <p:nvPr/>
          </p:nvGrpSpPr>
          <p:grpSpPr>
            <a:xfrm>
              <a:off x="0" y="0"/>
              <a:ext cx="7686674" cy="1371600"/>
              <a:chOff x="0" y="0"/>
              <a:chExt cx="1049690" cy="187305"/>
            </a:xfrm>
          </p:grpSpPr>
          <p:sp>
            <p:nvSpPr>
              <p:cNvPr id="5" name="Freeform 5"/>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6" name="TextBox 6"/>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endParaRPr/>
            </a:p>
          </p:txBody>
        </p:sp>
      </p:grpSp>
      <p:sp>
        <p:nvSpPr>
          <p:cNvPr id="9" name="TextBox 9"/>
          <p:cNvSpPr txBox="1"/>
          <p:nvPr/>
        </p:nvSpPr>
        <p:spPr>
          <a:xfrm>
            <a:off x="352454" y="361921"/>
            <a:ext cx="17670624" cy="1000274"/>
          </a:xfrm>
          <a:prstGeom prst="rect">
            <a:avLst/>
          </a:prstGeom>
        </p:spPr>
        <p:txBody>
          <a:bodyPr wrap="square" lIns="0" tIns="0" rIns="0" bIns="0" rtlCol="0" anchor="t">
            <a:spAutoFit/>
          </a:bodyPr>
          <a:lstStyle/>
          <a:p>
            <a:pPr algn="l">
              <a:lnSpc>
                <a:spcPts val="7800"/>
              </a:lnSpc>
            </a:pPr>
            <a:r>
              <a:rPr lang="en-US" sz="6500">
                <a:solidFill>
                  <a:srgbClr val="A20E20"/>
                </a:solidFill>
                <a:latin typeface="TT Hoves Bold"/>
              </a:rPr>
              <a:t>Key Financial Ratios</a:t>
            </a:r>
          </a:p>
        </p:txBody>
      </p:sp>
      <p:sp>
        <p:nvSpPr>
          <p:cNvPr id="10" name="Freeform 10"/>
          <p:cNvSpPr/>
          <p:nvPr/>
        </p:nvSpPr>
        <p:spPr>
          <a:xfrm>
            <a:off x="15030030" y="9292177"/>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7"/>
            <a:stretch>
              <a:fillRect/>
            </a:stretch>
          </a:blipFill>
        </p:spPr>
        <p:txBody>
          <a:bodyPr/>
          <a:lstStyle/>
          <a:p>
            <a:endParaRPr lang="en-US"/>
          </a:p>
        </p:txBody>
      </p:sp>
      <p:sp>
        <p:nvSpPr>
          <p:cNvPr id="2" name="TextBox 1">
            <a:extLst>
              <a:ext uri="{FF2B5EF4-FFF2-40B4-BE49-F238E27FC236}">
                <a16:creationId xmlns:a16="http://schemas.microsoft.com/office/drawing/2014/main" id="{24EF16D6-BFBA-794E-9995-256939DFDD57}"/>
              </a:ext>
            </a:extLst>
          </p:cNvPr>
          <p:cNvSpPr txBox="1"/>
          <p:nvPr/>
        </p:nvSpPr>
        <p:spPr>
          <a:xfrm>
            <a:off x="369707" y="1573399"/>
            <a:ext cx="3813347" cy="4052391"/>
          </a:xfrm>
          <a:prstGeom prst="rect">
            <a:avLst/>
          </a:prstGeom>
          <a:noFill/>
        </p:spPr>
        <p:txBody>
          <a:bodyPr wrap="square" numCol="1" rtlCol="0">
            <a:spAutoFit/>
          </a:bodyPr>
          <a:lstStyle/>
          <a:p>
            <a:pPr>
              <a:spcAft>
                <a:spcPts val="1000"/>
              </a:spcAft>
            </a:pPr>
            <a:r>
              <a:rPr lang="en-US" sz="4000" b="1">
                <a:solidFill>
                  <a:srgbClr val="A20E20"/>
                </a:solidFill>
                <a:latin typeface="Helios" panose="020B0604020202020204" charset="0"/>
              </a:rPr>
              <a:t>Revenue</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2021: $4.02 billion</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2022: $3.58 billion</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2023: $2.80 billion</a:t>
            </a:r>
            <a:endParaRPr lang="en-US" sz="2800">
              <a:solidFill>
                <a:srgbClr val="2A2E3A"/>
              </a:solidFill>
              <a:latin typeface="Helios" panose="020B0604020202020204" charset="0"/>
            </a:endParaRPr>
          </a:p>
          <a:p>
            <a:pPr>
              <a:spcAft>
                <a:spcPts val="1000"/>
              </a:spcAft>
            </a:pPr>
            <a:r>
              <a:rPr lang="en-US" sz="4000" b="1">
                <a:solidFill>
                  <a:srgbClr val="A20E20"/>
                </a:solidFill>
                <a:latin typeface="Helios" panose="020B0604020202020204" charset="0"/>
              </a:rPr>
              <a:t>Net Income</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2021: -$189 million</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2022: -$2.83 billion</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2023: -$1.26 billion</a:t>
            </a:r>
            <a:endParaRPr lang="en-US" sz="2800">
              <a:solidFill>
                <a:srgbClr val="2A2E3A"/>
              </a:solidFill>
              <a:latin typeface="Helios" panose="020B0604020202020204" charset="0"/>
            </a:endParaRPr>
          </a:p>
        </p:txBody>
      </p:sp>
      <p:sp>
        <p:nvSpPr>
          <p:cNvPr id="14" name="TextBox 13">
            <a:extLst>
              <a:ext uri="{FF2B5EF4-FFF2-40B4-BE49-F238E27FC236}">
                <a16:creationId xmlns:a16="http://schemas.microsoft.com/office/drawing/2014/main" id="{6A103048-0A08-110C-1489-393259208A67}"/>
              </a:ext>
            </a:extLst>
          </p:cNvPr>
          <p:cNvSpPr txBox="1"/>
          <p:nvPr/>
        </p:nvSpPr>
        <p:spPr>
          <a:xfrm>
            <a:off x="5079098" y="4711065"/>
            <a:ext cx="4384802" cy="5411738"/>
          </a:xfrm>
          <a:prstGeom prst="rect">
            <a:avLst/>
          </a:prstGeom>
          <a:noFill/>
        </p:spPr>
        <p:txBody>
          <a:bodyPr wrap="square" numCol="1" rtlCol="0">
            <a:spAutoFit/>
          </a:bodyPr>
          <a:lstStyle/>
          <a:p>
            <a:pPr>
              <a:spcAft>
                <a:spcPts val="1000"/>
              </a:spcAft>
            </a:pPr>
            <a:r>
              <a:rPr lang="en-US" sz="4000" b="1">
                <a:solidFill>
                  <a:srgbClr val="A20E20"/>
                </a:solidFill>
                <a:latin typeface="Helios" panose="020B0604020202020204" charset="0"/>
              </a:rPr>
              <a:t>Return on Equity</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2023: 173.90%</a:t>
            </a:r>
            <a:endParaRPr lang="en-US" sz="2800">
              <a:solidFill>
                <a:srgbClr val="2A2E3A"/>
              </a:solidFill>
              <a:latin typeface="Helios" panose="020B0604020202020204" charset="0"/>
            </a:endParaRPr>
          </a:p>
          <a:p>
            <a:pPr>
              <a:spcAft>
                <a:spcPts val="1000"/>
              </a:spcAft>
            </a:pPr>
            <a:r>
              <a:rPr lang="en-US" sz="4000" b="1">
                <a:solidFill>
                  <a:srgbClr val="A20E20"/>
                </a:solidFill>
                <a:latin typeface="Helios" panose="020B0604020202020204" charset="0"/>
              </a:rPr>
              <a:t>Return on Assets</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2021: -61.7%</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2023: -29.3%</a:t>
            </a:r>
          </a:p>
          <a:p>
            <a:pPr>
              <a:spcAft>
                <a:spcPts val="1000"/>
              </a:spcAft>
            </a:pPr>
            <a:r>
              <a:rPr lang="en-US" sz="4000" b="1">
                <a:solidFill>
                  <a:srgbClr val="A20E20"/>
                </a:solidFill>
                <a:latin typeface="Helios" panose="020B0604020202020204" charset="0"/>
              </a:rPr>
              <a:t>Return On Invested Capital</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2021: -92.23%</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2023: -39.94%</a:t>
            </a:r>
          </a:p>
          <a:p>
            <a:pPr lvl="1">
              <a:spcAft>
                <a:spcPts val="400"/>
              </a:spcAft>
            </a:pPr>
            <a:endParaRPr lang="en-US" sz="2400">
              <a:solidFill>
                <a:srgbClr val="2A2E3A"/>
              </a:solidFill>
              <a:latin typeface="Helios" panose="020B0604020202020204" charset="0"/>
            </a:endParaRPr>
          </a:p>
        </p:txBody>
      </p:sp>
    </p:spTree>
    <p:extLst>
      <p:ext uri="{BB962C8B-B14F-4D97-AF65-F5344CB8AC3E}">
        <p14:creationId xmlns:p14="http://schemas.microsoft.com/office/powerpoint/2010/main" val="140421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81BCEB5-58C5-F830-2B97-1B4F08A1103C}"/>
              </a:ext>
            </a:extLst>
          </p:cNvPr>
          <p:cNvGraphicFramePr>
            <a:graphicFrameLocks noChangeAspect="1"/>
          </p:cNvGraphicFramePr>
          <p:nvPr>
            <p:custDataLst>
              <p:tags r:id="rId1"/>
            </p:custDataLst>
            <p:extLst>
              <p:ext uri="{D42A27DB-BD31-4B8C-83A1-F6EECF244321}">
                <p14:modId xmlns:p14="http://schemas.microsoft.com/office/powerpoint/2010/main" val="265646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9" name="think-cell data - do not delete" hidden="1">
                        <a:extLst>
                          <a:ext uri="{FF2B5EF4-FFF2-40B4-BE49-F238E27FC236}">
                            <a16:creationId xmlns:a16="http://schemas.microsoft.com/office/drawing/2014/main" id="{181BCEB5-58C5-F830-2B97-1B4F08A1103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50" name="Picture 2" descr="LOGO">
            <a:extLst>
              <a:ext uri="{FF2B5EF4-FFF2-40B4-BE49-F238E27FC236}">
                <a16:creationId xmlns:a16="http://schemas.microsoft.com/office/drawing/2014/main" id="{802CAE8D-824C-725C-5507-59301CACB2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0000"/>
          <a:stretch/>
        </p:blipFill>
        <p:spPr bwMode="auto">
          <a:xfrm>
            <a:off x="0" y="-3776"/>
            <a:ext cx="7897572" cy="1029077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p:cNvGrpSpPr/>
          <p:nvPr/>
        </p:nvGrpSpPr>
        <p:grpSpPr>
          <a:xfrm>
            <a:off x="-1533365" y="9258300"/>
            <a:ext cx="5765006" cy="1028700"/>
            <a:chOff x="0" y="0"/>
            <a:chExt cx="1049690" cy="187305"/>
          </a:xfrm>
        </p:grpSpPr>
        <p:sp>
          <p:nvSpPr>
            <p:cNvPr id="5" name="Freeform 5"/>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6" name="TextBox 6"/>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7897572" y="248842"/>
            <a:ext cx="10390428" cy="1000274"/>
          </a:xfrm>
          <a:prstGeom prst="rect">
            <a:avLst/>
          </a:prstGeom>
        </p:spPr>
        <p:txBody>
          <a:bodyPr wrap="square" lIns="0" tIns="0" rIns="0" bIns="0" rtlCol="0" anchor="t">
            <a:spAutoFit/>
          </a:bodyPr>
          <a:lstStyle/>
          <a:p>
            <a:pPr algn="l">
              <a:lnSpc>
                <a:spcPts val="7800"/>
              </a:lnSpc>
            </a:pPr>
            <a:r>
              <a:rPr lang="en-US" sz="6500">
                <a:solidFill>
                  <a:srgbClr val="A20E20"/>
                </a:solidFill>
                <a:latin typeface="TT Hoves Bold"/>
              </a:rPr>
              <a:t>Competitors</a:t>
            </a:r>
          </a:p>
        </p:txBody>
      </p:sp>
      <p:sp>
        <p:nvSpPr>
          <p:cNvPr id="18" name="Freeform 18"/>
          <p:cNvSpPr/>
          <p:nvPr/>
        </p:nvSpPr>
        <p:spPr>
          <a:xfrm>
            <a:off x="207877" y="9305651"/>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7"/>
            <a:stretch>
              <a:fillRect/>
            </a:stretch>
          </a:blipFill>
        </p:spPr>
        <p:txBody>
          <a:bodyPr/>
          <a:lstStyle/>
          <a:p>
            <a:endParaRPr lang="en-US"/>
          </a:p>
        </p:txBody>
      </p:sp>
      <p:sp>
        <p:nvSpPr>
          <p:cNvPr id="19" name="TextBox 14">
            <a:extLst>
              <a:ext uri="{FF2B5EF4-FFF2-40B4-BE49-F238E27FC236}">
                <a16:creationId xmlns:a16="http://schemas.microsoft.com/office/drawing/2014/main" id="{9405DEFA-385A-D01A-E6BC-6846518532D7}"/>
              </a:ext>
            </a:extLst>
          </p:cNvPr>
          <p:cNvSpPr txBox="1"/>
          <p:nvPr/>
        </p:nvSpPr>
        <p:spPr>
          <a:xfrm>
            <a:off x="9333802" y="1492945"/>
            <a:ext cx="8215306" cy="1302921"/>
          </a:xfrm>
          <a:prstGeom prst="rect">
            <a:avLst/>
          </a:prstGeom>
        </p:spPr>
        <p:txBody>
          <a:bodyPr wrap="square" lIns="0" tIns="0" rIns="0" bIns="0" rtlCol="0" anchor="t">
            <a:spAutoFit/>
          </a:bodyPr>
          <a:lstStyle/>
          <a:p>
            <a:pPr lvl="1">
              <a:spcAft>
                <a:spcPts val="400"/>
              </a:spcAft>
            </a:pPr>
            <a:r>
              <a:rPr lang="en-US" sz="3000" b="1">
                <a:solidFill>
                  <a:srgbClr val="2A2E3A"/>
                </a:solidFill>
                <a:latin typeface="Helios"/>
              </a:rPr>
              <a:t>Samsung Health:</a:t>
            </a:r>
            <a:endParaRPr lang="en-US" sz="3200">
              <a:solidFill>
                <a:srgbClr val="2A2E3A"/>
              </a:solidFill>
              <a:latin typeface="Helios" panose="020B0604020202020204" charset="0"/>
            </a:endParaRP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Part of Samsung's ecosystem</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Focuses on fitness and health</a:t>
            </a:r>
            <a:endParaRPr lang="en-US" sz="3000">
              <a:solidFill>
                <a:srgbClr val="2A2E3A"/>
              </a:solidFill>
              <a:latin typeface="Helios"/>
            </a:endParaRPr>
          </a:p>
        </p:txBody>
      </p:sp>
      <p:sp>
        <p:nvSpPr>
          <p:cNvPr id="14" name="TextBox 14">
            <a:extLst>
              <a:ext uri="{FF2B5EF4-FFF2-40B4-BE49-F238E27FC236}">
                <a16:creationId xmlns:a16="http://schemas.microsoft.com/office/drawing/2014/main" id="{D5305FB7-09BD-270A-1BBA-124689C0D805}"/>
              </a:ext>
            </a:extLst>
          </p:cNvPr>
          <p:cNvSpPr txBox="1"/>
          <p:nvPr/>
        </p:nvSpPr>
        <p:spPr>
          <a:xfrm>
            <a:off x="9430937" y="3034005"/>
            <a:ext cx="8253407" cy="1302921"/>
          </a:xfrm>
          <a:prstGeom prst="rect">
            <a:avLst/>
          </a:prstGeom>
        </p:spPr>
        <p:txBody>
          <a:bodyPr wrap="square" lIns="0" tIns="0" rIns="0" bIns="0" rtlCol="0" anchor="t">
            <a:spAutoFit/>
          </a:bodyPr>
          <a:lstStyle/>
          <a:p>
            <a:pPr lvl="1">
              <a:spcAft>
                <a:spcPts val="400"/>
              </a:spcAft>
            </a:pPr>
            <a:r>
              <a:rPr lang="en-US" sz="3000" b="1" err="1">
                <a:solidFill>
                  <a:srgbClr val="2A2E3A"/>
                </a:solidFill>
                <a:latin typeface="Helios"/>
              </a:rPr>
              <a:t>Healcerion</a:t>
            </a:r>
            <a:r>
              <a:rPr lang="en-US" sz="3000" b="1">
                <a:solidFill>
                  <a:srgbClr val="2A2E3A"/>
                </a:solidFill>
                <a:latin typeface="Helios"/>
              </a:rPr>
              <a:t>:</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Medical and health technology company</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Has fitness applications</a:t>
            </a:r>
            <a:endParaRPr lang="en-US" sz="3000">
              <a:solidFill>
                <a:srgbClr val="2A2E3A"/>
              </a:solidFill>
              <a:latin typeface="Helios"/>
            </a:endParaRPr>
          </a:p>
        </p:txBody>
      </p:sp>
      <p:sp>
        <p:nvSpPr>
          <p:cNvPr id="20" name="TextBox 14">
            <a:extLst>
              <a:ext uri="{FF2B5EF4-FFF2-40B4-BE49-F238E27FC236}">
                <a16:creationId xmlns:a16="http://schemas.microsoft.com/office/drawing/2014/main" id="{7D832B58-8378-A0E9-BCC6-C06043CF5745}"/>
              </a:ext>
            </a:extLst>
          </p:cNvPr>
          <p:cNvSpPr txBox="1"/>
          <p:nvPr/>
        </p:nvSpPr>
        <p:spPr>
          <a:xfrm>
            <a:off x="9430937" y="4664960"/>
            <a:ext cx="8633017" cy="1672253"/>
          </a:xfrm>
          <a:prstGeom prst="rect">
            <a:avLst/>
          </a:prstGeom>
        </p:spPr>
        <p:txBody>
          <a:bodyPr wrap="square" lIns="0" tIns="0" rIns="0" bIns="0" rtlCol="0" anchor="t">
            <a:spAutoFit/>
          </a:bodyPr>
          <a:lstStyle/>
          <a:p>
            <a:pPr lvl="1">
              <a:spcAft>
                <a:spcPts val="400"/>
              </a:spcAft>
            </a:pPr>
            <a:r>
              <a:rPr lang="en-US" sz="3000" b="1">
                <a:solidFill>
                  <a:srgbClr val="2A2E3A"/>
                </a:solidFill>
                <a:latin typeface="Helios"/>
              </a:rPr>
              <a:t>SoulCycle:</a:t>
            </a:r>
            <a:endParaRPr lang="en-US" sz="3200">
              <a:solidFill>
                <a:srgbClr val="2A2E3A"/>
              </a:solidFill>
              <a:latin typeface="Helios" panose="020B0604020202020204" charset="0"/>
            </a:endParaRP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Known for its fitness studios and cycling classes.</a:t>
            </a:r>
          </a:p>
          <a:p>
            <a:pPr marL="914400" lvl="1" indent="-457200">
              <a:spcAft>
                <a:spcPts val="400"/>
              </a:spcAft>
              <a:buFont typeface="Wingdings" panose="05000000000000000000" pitchFamily="2" charset="2"/>
              <a:buChar char="Ø"/>
            </a:pPr>
            <a:r>
              <a:rPr lang="en-US" sz="2400">
                <a:solidFill>
                  <a:srgbClr val="2A2E3A"/>
                </a:solidFill>
                <a:latin typeface="Helios" panose="020B0604020202020204" charset="0"/>
              </a:rPr>
              <a:t>Revenue growth can be found in financial reports or market analysis specific to the fitness industry.</a:t>
            </a:r>
            <a:endParaRPr lang="en-US" sz="3000">
              <a:solidFill>
                <a:srgbClr val="2A2E3A"/>
              </a:solidFill>
              <a:latin typeface="Helios"/>
            </a:endParaRPr>
          </a:p>
        </p:txBody>
      </p:sp>
      <p:sp>
        <p:nvSpPr>
          <p:cNvPr id="21" name="TextBox 14">
            <a:extLst>
              <a:ext uri="{FF2B5EF4-FFF2-40B4-BE49-F238E27FC236}">
                <a16:creationId xmlns:a16="http://schemas.microsoft.com/office/drawing/2014/main" id="{FC8DAD82-CE2A-087F-3A74-5272E1BB6A6D}"/>
              </a:ext>
            </a:extLst>
          </p:cNvPr>
          <p:cNvSpPr txBox="1"/>
          <p:nvPr/>
        </p:nvSpPr>
        <p:spPr>
          <a:xfrm>
            <a:off x="8077200" y="6514738"/>
            <a:ext cx="10210800" cy="2831544"/>
          </a:xfrm>
          <a:prstGeom prst="rect">
            <a:avLst/>
          </a:prstGeom>
        </p:spPr>
        <p:txBody>
          <a:bodyPr wrap="square" lIns="0" tIns="0" rIns="0" bIns="0" rtlCol="0" anchor="t">
            <a:spAutoFit/>
          </a:bodyPr>
          <a:lstStyle/>
          <a:p>
            <a:pPr lvl="1">
              <a:spcAft>
                <a:spcPts val="400"/>
              </a:spcAft>
            </a:pPr>
            <a:r>
              <a:rPr lang="en-US" sz="3000" b="1">
                <a:solidFill>
                  <a:srgbClr val="A20E20"/>
                </a:solidFill>
                <a:latin typeface="Helios"/>
              </a:rPr>
              <a:t>Financial Comparisons:</a:t>
            </a:r>
            <a:endParaRPr lang="en-US" sz="3200">
              <a:solidFill>
                <a:srgbClr val="A20E20"/>
              </a:solidFill>
              <a:latin typeface="Helios" panose="020B0604020202020204" charset="0"/>
            </a:endParaRPr>
          </a:p>
          <a:p>
            <a:pPr marL="914400" lvl="1" indent="-457200">
              <a:spcAft>
                <a:spcPts val="400"/>
              </a:spcAft>
              <a:buFont typeface="Wingdings" panose="05000000000000000000" pitchFamily="2" charset="2"/>
              <a:buChar char="Ø"/>
            </a:pPr>
            <a:r>
              <a:rPr lang="en-US" sz="2400" b="1">
                <a:solidFill>
                  <a:srgbClr val="2A2E3A"/>
                </a:solidFill>
                <a:latin typeface="Helios" panose="020B0604020202020204" charset="0"/>
              </a:rPr>
              <a:t>Revenue Growth:</a:t>
            </a:r>
            <a:r>
              <a:rPr lang="en-US" sz="2400">
                <a:solidFill>
                  <a:srgbClr val="2A2E3A"/>
                </a:solidFill>
                <a:latin typeface="Helios" panose="020B0604020202020204" charset="0"/>
              </a:rPr>
              <a:t> How fast is each company's health and fitness segment expanding?</a:t>
            </a:r>
          </a:p>
          <a:p>
            <a:pPr marL="914400" lvl="1" indent="-457200">
              <a:spcAft>
                <a:spcPts val="400"/>
              </a:spcAft>
              <a:buFont typeface="Wingdings" panose="05000000000000000000" pitchFamily="2" charset="2"/>
              <a:buChar char="Ø"/>
            </a:pPr>
            <a:r>
              <a:rPr lang="en-US" sz="2400" b="1">
                <a:solidFill>
                  <a:srgbClr val="2A2E3A"/>
                </a:solidFill>
                <a:latin typeface="Helios" panose="020B0604020202020204" charset="0"/>
              </a:rPr>
              <a:t>Market Capitalization and Financial Health</a:t>
            </a:r>
            <a:r>
              <a:rPr lang="en-US" sz="2400">
                <a:solidFill>
                  <a:srgbClr val="2A2E3A"/>
                </a:solidFill>
                <a:latin typeface="Helios" panose="020B0604020202020204" charset="0"/>
              </a:rPr>
              <a:t>: Comparing Peloton's market position against these companies.</a:t>
            </a:r>
          </a:p>
          <a:p>
            <a:pPr marL="914400" lvl="1" indent="-457200">
              <a:spcAft>
                <a:spcPts val="400"/>
              </a:spcAft>
              <a:buFont typeface="Wingdings" panose="05000000000000000000" pitchFamily="2" charset="2"/>
              <a:buChar char="Ø"/>
            </a:pPr>
            <a:r>
              <a:rPr lang="en-US" sz="2400" b="1">
                <a:solidFill>
                  <a:srgbClr val="2A2E3A"/>
                </a:solidFill>
                <a:latin typeface="Helios" panose="020B0604020202020204" charset="0"/>
              </a:rPr>
              <a:t>Investment in R&amp;D and Technology:</a:t>
            </a:r>
            <a:r>
              <a:rPr lang="en-US" sz="2400">
                <a:solidFill>
                  <a:srgbClr val="2A2E3A"/>
                </a:solidFill>
                <a:latin typeface="Helios" panose="020B0604020202020204" charset="0"/>
              </a:rPr>
              <a:t> Critical for a tech-based fitness company like Peloton</a:t>
            </a:r>
            <a:endParaRPr lang="en-US" sz="3000" b="1">
              <a:solidFill>
                <a:srgbClr val="2A2E3A"/>
              </a:solidFill>
              <a:latin typeface="Helios"/>
            </a:endParaRPr>
          </a:p>
        </p:txBody>
      </p:sp>
      <p:pic>
        <p:nvPicPr>
          <p:cNvPr id="2052" name="Picture 4" descr="Healcerion PT">
            <a:extLst>
              <a:ext uri="{FF2B5EF4-FFF2-40B4-BE49-F238E27FC236}">
                <a16:creationId xmlns:a16="http://schemas.microsoft.com/office/drawing/2014/main" id="{416A48E8-5F62-7E59-29B9-B84FDE37FD69}"/>
              </a:ext>
            </a:extLst>
          </p:cNvPr>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a:off x="8801099" y="286488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8F77A3B-8FCA-5B18-7FDB-19F68270A089}"/>
              </a:ext>
            </a:extLst>
          </p:cNvPr>
          <p:cNvPicPr>
            <a:picLocks noChangeAspect="1"/>
          </p:cNvPicPr>
          <p:nvPr/>
        </p:nvPicPr>
        <p:blipFill>
          <a:blip r:embed="rId9">
            <a:grayscl/>
          </a:blip>
          <a:stretch>
            <a:fillRect/>
          </a:stretch>
        </p:blipFill>
        <p:spPr>
          <a:xfrm>
            <a:off x="8699591" y="4578297"/>
            <a:ext cx="888817" cy="685800"/>
          </a:xfrm>
          <a:prstGeom prst="rect">
            <a:avLst/>
          </a:prstGeom>
        </p:spPr>
      </p:pic>
      <p:pic>
        <p:nvPicPr>
          <p:cNvPr id="2054" name="Picture 6" descr="Samsung Health">
            <a:extLst>
              <a:ext uri="{FF2B5EF4-FFF2-40B4-BE49-F238E27FC236}">
                <a16:creationId xmlns:a16="http://schemas.microsoft.com/office/drawing/2014/main" id="{B3A5A292-3513-095B-3FC5-71920D755F0E}"/>
              </a:ext>
            </a:extLst>
          </p:cNvPr>
          <p:cNvPicPr>
            <a:picLocks noChangeAspect="1" noChangeArrowheads="1"/>
          </p:cNvPicPr>
          <p:nvPr/>
        </p:nvPicPr>
        <p:blipFill>
          <a:blip r:embed="rId10" cstate="print">
            <a:grayscl/>
            <a:extLst>
              <a:ext uri="{28A0092B-C50C-407E-A947-70E740481C1C}">
                <a14:useLocalDpi xmlns:a14="http://schemas.microsoft.com/office/drawing/2010/main" val="0"/>
              </a:ext>
            </a:extLst>
          </a:blip>
          <a:srcRect/>
          <a:stretch>
            <a:fillRect/>
          </a:stretch>
        </p:blipFill>
        <p:spPr bwMode="auto">
          <a:xfrm>
            <a:off x="8745137" y="1492945"/>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187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7C974-7D58-6A48-236E-4851ECE903A4}"/>
              </a:ext>
            </a:extLst>
          </p:cNvPr>
          <p:cNvPicPr>
            <a:picLocks noChangeAspect="1"/>
          </p:cNvPicPr>
          <p:nvPr/>
        </p:nvPicPr>
        <p:blipFill>
          <a:blip r:embed="rId3"/>
          <a:stretch>
            <a:fillRect/>
          </a:stretch>
        </p:blipFill>
        <p:spPr>
          <a:xfrm>
            <a:off x="1413166" y="515924"/>
            <a:ext cx="14631896" cy="8878337"/>
          </a:xfrm>
          <a:prstGeom prst="rect">
            <a:avLst/>
          </a:prstGeom>
        </p:spPr>
      </p:pic>
      <p:grpSp>
        <p:nvGrpSpPr>
          <p:cNvPr id="2" name="Group 3">
            <a:extLst>
              <a:ext uri="{FF2B5EF4-FFF2-40B4-BE49-F238E27FC236}">
                <a16:creationId xmlns:a16="http://schemas.microsoft.com/office/drawing/2014/main" id="{FDC7B145-4AFE-3028-2FDF-C3FCCD0066F6}"/>
              </a:ext>
            </a:extLst>
          </p:cNvPr>
          <p:cNvGrpSpPr/>
          <p:nvPr/>
        </p:nvGrpSpPr>
        <p:grpSpPr>
          <a:xfrm>
            <a:off x="13992331" y="9256726"/>
            <a:ext cx="5765006" cy="1028700"/>
            <a:chOff x="0" y="0"/>
            <a:chExt cx="7686674" cy="1371600"/>
          </a:xfrm>
        </p:grpSpPr>
        <p:grpSp>
          <p:nvGrpSpPr>
            <p:cNvPr id="4" name="Group 4">
              <a:extLst>
                <a:ext uri="{FF2B5EF4-FFF2-40B4-BE49-F238E27FC236}">
                  <a16:creationId xmlns:a16="http://schemas.microsoft.com/office/drawing/2014/main" id="{65630681-CA28-1B8B-0A04-71E004E50B15}"/>
                </a:ext>
              </a:extLst>
            </p:cNvPr>
            <p:cNvGrpSpPr/>
            <p:nvPr/>
          </p:nvGrpSpPr>
          <p:grpSpPr>
            <a:xfrm>
              <a:off x="0" y="0"/>
              <a:ext cx="7686674" cy="1371600"/>
              <a:chOff x="0" y="0"/>
              <a:chExt cx="1049690" cy="187305"/>
            </a:xfrm>
          </p:grpSpPr>
          <p:sp>
            <p:nvSpPr>
              <p:cNvPr id="6" name="Freeform 5">
                <a:extLst>
                  <a:ext uri="{FF2B5EF4-FFF2-40B4-BE49-F238E27FC236}">
                    <a16:creationId xmlns:a16="http://schemas.microsoft.com/office/drawing/2014/main" id="{EEEE252B-2596-AE7B-1F90-2EE48C20D7B9}"/>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7" name="TextBox 6">
                <a:extLst>
                  <a:ext uri="{FF2B5EF4-FFF2-40B4-BE49-F238E27FC236}">
                    <a16:creationId xmlns:a16="http://schemas.microsoft.com/office/drawing/2014/main" id="{8EAF5F4D-B113-5CFE-8BF3-649350C02FBA}"/>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5" name="TextBox 7">
              <a:extLst>
                <a:ext uri="{FF2B5EF4-FFF2-40B4-BE49-F238E27FC236}">
                  <a16:creationId xmlns:a16="http://schemas.microsoft.com/office/drawing/2014/main" id="{EFE39D31-B85D-24B2-68DC-2C9C9A117669}"/>
                </a:ext>
              </a:extLst>
            </p:cNvPr>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endParaRPr/>
            </a:p>
          </p:txBody>
        </p:sp>
      </p:grpSp>
      <p:sp>
        <p:nvSpPr>
          <p:cNvPr id="8" name="Freeform 10">
            <a:extLst>
              <a:ext uri="{FF2B5EF4-FFF2-40B4-BE49-F238E27FC236}">
                <a16:creationId xmlns:a16="http://schemas.microsoft.com/office/drawing/2014/main" id="{3FE8CC17-652C-0615-6CEA-C5FC630117FE}"/>
              </a:ext>
            </a:extLst>
          </p:cNvPr>
          <p:cNvSpPr/>
          <p:nvPr/>
        </p:nvSpPr>
        <p:spPr>
          <a:xfrm>
            <a:off x="15272480" y="9304077"/>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3075609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hink-cell data - do not delete" hidden="1">
            <a:extLst>
              <a:ext uri="{FF2B5EF4-FFF2-40B4-BE49-F238E27FC236}">
                <a16:creationId xmlns:a16="http://schemas.microsoft.com/office/drawing/2014/main" id="{0779086D-935F-7C64-34AE-348D44BD8A77}"/>
              </a:ext>
            </a:extLst>
          </p:cNvPr>
          <p:cNvGraphicFramePr>
            <a:graphicFrameLocks noChangeAspect="1"/>
          </p:cNvGraphicFramePr>
          <p:nvPr>
            <p:custDataLst>
              <p:tags r:id="rId1"/>
            </p:custDataLst>
            <p:extLst>
              <p:ext uri="{D42A27DB-BD31-4B8C-83A1-F6EECF244321}">
                <p14:modId xmlns:p14="http://schemas.microsoft.com/office/powerpoint/2010/main" val="1579001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9" imgH="358" progId="TCLayout.ActiveDocument.1">
                  <p:embed/>
                </p:oleObj>
              </mc:Choice>
              <mc:Fallback>
                <p:oleObj name="think-cell Slide" r:id="rId3" imgW="359" imgH="358" progId="TCLayout.ActiveDocument.1">
                  <p:embed/>
                  <p:pic>
                    <p:nvPicPr>
                      <p:cNvPr id="40" name="think-cell data - do not delete" hidden="1">
                        <a:extLst>
                          <a:ext uri="{FF2B5EF4-FFF2-40B4-BE49-F238E27FC236}">
                            <a16:creationId xmlns:a16="http://schemas.microsoft.com/office/drawing/2014/main" id="{0779086D-935F-7C64-34AE-348D44BD8A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5" name="Group 5"/>
          <p:cNvGrpSpPr>
            <a:grpSpLocks noChangeAspect="1"/>
          </p:cNvGrpSpPr>
          <p:nvPr/>
        </p:nvGrpSpPr>
        <p:grpSpPr>
          <a:xfrm>
            <a:off x="10539587" y="15541"/>
            <a:ext cx="15080946" cy="10271459"/>
            <a:chOff x="0" y="0"/>
            <a:chExt cx="5475623" cy="3729384"/>
          </a:xfrm>
        </p:grpSpPr>
        <p:sp>
          <p:nvSpPr>
            <p:cNvPr id="6" name="Freeform 6"/>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E8223B"/>
            </a:solidFill>
          </p:spPr>
          <p:txBody>
            <a:bodyPr/>
            <a:lstStyle/>
            <a:p>
              <a:endParaRPr lang="en-US"/>
            </a:p>
          </p:txBody>
        </p:sp>
        <p:sp>
          <p:nvSpPr>
            <p:cNvPr id="7" name="Freeform 7"/>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5"/>
              <a:stretch>
                <a:fillRect l="-61030" t="-18028" b="-66387"/>
              </a:stretch>
            </a:blipFill>
          </p:spPr>
          <p:txBody>
            <a:bodyPr/>
            <a:lstStyle/>
            <a:p>
              <a:endParaRPr lang="en-US"/>
            </a:p>
          </p:txBody>
        </p:sp>
      </p:grpSp>
      <p:grpSp>
        <p:nvGrpSpPr>
          <p:cNvPr id="2" name="Group 2"/>
          <p:cNvGrpSpPr/>
          <p:nvPr/>
        </p:nvGrpSpPr>
        <p:grpSpPr>
          <a:xfrm>
            <a:off x="-1046375" y="9258300"/>
            <a:ext cx="5765006" cy="1028700"/>
            <a:chOff x="0" y="0"/>
            <a:chExt cx="1049690" cy="187305"/>
          </a:xfrm>
        </p:grpSpPr>
        <p:sp>
          <p:nvSpPr>
            <p:cNvPr id="3" name="Freeform 3"/>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594879" y="3210070"/>
            <a:ext cx="4578325" cy="1175766"/>
            <a:chOff x="0" y="0"/>
            <a:chExt cx="1205814" cy="309667"/>
          </a:xfrm>
        </p:grpSpPr>
        <p:sp>
          <p:nvSpPr>
            <p:cNvPr id="9" name="Freeform 9"/>
            <p:cNvSpPr/>
            <p:nvPr/>
          </p:nvSpPr>
          <p:spPr>
            <a:xfrm>
              <a:off x="0" y="0"/>
              <a:ext cx="1205814"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10" name="TextBox 10"/>
            <p:cNvSpPr txBox="1"/>
            <p:nvPr/>
          </p:nvSpPr>
          <p:spPr>
            <a:xfrm>
              <a:off x="0" y="-66675"/>
              <a:ext cx="120581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Urbanization and population density</a:t>
              </a:r>
            </a:p>
          </p:txBody>
        </p:sp>
      </p:grpSp>
      <p:grpSp>
        <p:nvGrpSpPr>
          <p:cNvPr id="11" name="Group 11"/>
          <p:cNvGrpSpPr/>
          <p:nvPr/>
        </p:nvGrpSpPr>
        <p:grpSpPr>
          <a:xfrm>
            <a:off x="1594879" y="5181313"/>
            <a:ext cx="4578325" cy="1175766"/>
            <a:chOff x="0" y="0"/>
            <a:chExt cx="1205814" cy="309667"/>
          </a:xfrm>
        </p:grpSpPr>
        <p:sp>
          <p:nvSpPr>
            <p:cNvPr id="12" name="Freeform 12"/>
            <p:cNvSpPr/>
            <p:nvPr/>
          </p:nvSpPr>
          <p:spPr>
            <a:xfrm>
              <a:off x="0" y="0"/>
              <a:ext cx="1205814"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13" name="TextBox 13"/>
            <p:cNvSpPr txBox="1"/>
            <p:nvPr/>
          </p:nvSpPr>
          <p:spPr>
            <a:xfrm>
              <a:off x="0" y="-66675"/>
              <a:ext cx="120581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Advanced technological infrastructure</a:t>
              </a:r>
            </a:p>
          </p:txBody>
        </p:sp>
      </p:grpSp>
      <p:grpSp>
        <p:nvGrpSpPr>
          <p:cNvPr id="14" name="Group 14"/>
          <p:cNvGrpSpPr/>
          <p:nvPr/>
        </p:nvGrpSpPr>
        <p:grpSpPr>
          <a:xfrm rot="-10800000">
            <a:off x="14447117" y="-331087"/>
            <a:ext cx="7681766" cy="3540443"/>
            <a:chOff x="0" y="0"/>
            <a:chExt cx="406400" cy="187305"/>
          </a:xfrm>
        </p:grpSpPr>
        <p:sp>
          <p:nvSpPr>
            <p:cNvPr id="15" name="Freeform 15"/>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txBody>
            <a:bodyPr/>
            <a:lstStyle/>
            <a:p>
              <a:endParaRPr lang="en-US"/>
            </a:p>
          </p:txBody>
        </p:sp>
        <p:sp>
          <p:nvSpPr>
            <p:cNvPr id="16" name="TextBox 16"/>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1594879" y="7138129"/>
            <a:ext cx="4578325" cy="1175766"/>
            <a:chOff x="0" y="0"/>
            <a:chExt cx="1205814" cy="309667"/>
          </a:xfrm>
        </p:grpSpPr>
        <p:sp>
          <p:nvSpPr>
            <p:cNvPr id="18" name="Freeform 18"/>
            <p:cNvSpPr/>
            <p:nvPr/>
          </p:nvSpPr>
          <p:spPr>
            <a:xfrm>
              <a:off x="0" y="0"/>
              <a:ext cx="1205814"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19" name="TextBox 19"/>
            <p:cNvSpPr txBox="1"/>
            <p:nvPr/>
          </p:nvSpPr>
          <p:spPr>
            <a:xfrm>
              <a:off x="0" y="-66675"/>
              <a:ext cx="120581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Strategic location and regional connectivity</a:t>
              </a:r>
            </a:p>
          </p:txBody>
        </p:sp>
      </p:grpSp>
      <p:grpSp>
        <p:nvGrpSpPr>
          <p:cNvPr id="20" name="Group 20"/>
          <p:cNvGrpSpPr/>
          <p:nvPr/>
        </p:nvGrpSpPr>
        <p:grpSpPr>
          <a:xfrm rot="5400000">
            <a:off x="6340413" y="3642524"/>
            <a:ext cx="551923" cy="310858"/>
            <a:chOff x="0" y="0"/>
            <a:chExt cx="812800" cy="457791"/>
          </a:xfrm>
        </p:grpSpPr>
        <p:sp>
          <p:nvSpPr>
            <p:cNvPr id="21" name="Freeform 21"/>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22" name="TextBox 22"/>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grpSp>
        <p:nvGrpSpPr>
          <p:cNvPr id="23" name="Group 23"/>
          <p:cNvGrpSpPr/>
          <p:nvPr/>
        </p:nvGrpSpPr>
        <p:grpSpPr>
          <a:xfrm rot="5400000">
            <a:off x="6340413" y="5613767"/>
            <a:ext cx="551923" cy="310858"/>
            <a:chOff x="0" y="0"/>
            <a:chExt cx="812800" cy="457791"/>
          </a:xfrm>
        </p:grpSpPr>
        <p:sp>
          <p:nvSpPr>
            <p:cNvPr id="24" name="Freeform 24"/>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25" name="TextBox 25"/>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grpSp>
        <p:nvGrpSpPr>
          <p:cNvPr id="26" name="Group 26"/>
          <p:cNvGrpSpPr/>
          <p:nvPr/>
        </p:nvGrpSpPr>
        <p:grpSpPr>
          <a:xfrm rot="-5400000">
            <a:off x="597309" y="7570582"/>
            <a:ext cx="551923" cy="310858"/>
            <a:chOff x="0" y="0"/>
            <a:chExt cx="812800" cy="457791"/>
          </a:xfrm>
        </p:grpSpPr>
        <p:sp>
          <p:nvSpPr>
            <p:cNvPr id="27" name="Freeform 27"/>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28" name="TextBox 28"/>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29" name="TextBox 29"/>
          <p:cNvSpPr txBox="1"/>
          <p:nvPr/>
        </p:nvSpPr>
        <p:spPr>
          <a:xfrm>
            <a:off x="1028700" y="1439135"/>
            <a:ext cx="12627597" cy="990600"/>
          </a:xfrm>
          <a:prstGeom prst="rect">
            <a:avLst/>
          </a:prstGeom>
        </p:spPr>
        <p:txBody>
          <a:bodyPr lIns="0" tIns="0" rIns="0" bIns="0" rtlCol="0" anchor="t">
            <a:spAutoFit/>
          </a:bodyPr>
          <a:lstStyle/>
          <a:p>
            <a:pPr algn="l">
              <a:lnSpc>
                <a:spcPts val="7800"/>
              </a:lnSpc>
            </a:pPr>
            <a:r>
              <a:rPr lang="en-US" sz="6500">
                <a:solidFill>
                  <a:srgbClr val="A20E20"/>
                </a:solidFill>
                <a:latin typeface="TT Hoves Bold"/>
              </a:rPr>
              <a:t>Geographic considerations</a:t>
            </a:r>
          </a:p>
        </p:txBody>
      </p:sp>
      <p:grpSp>
        <p:nvGrpSpPr>
          <p:cNvPr id="30" name="Group 30"/>
          <p:cNvGrpSpPr/>
          <p:nvPr/>
        </p:nvGrpSpPr>
        <p:grpSpPr>
          <a:xfrm rot="5400000">
            <a:off x="6340413" y="7570582"/>
            <a:ext cx="551923" cy="310858"/>
            <a:chOff x="0" y="0"/>
            <a:chExt cx="812800" cy="457791"/>
          </a:xfrm>
        </p:grpSpPr>
        <p:sp>
          <p:nvSpPr>
            <p:cNvPr id="31" name="Freeform 31"/>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32" name="TextBox 32"/>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grpSp>
        <p:nvGrpSpPr>
          <p:cNvPr id="33" name="Group 33"/>
          <p:cNvGrpSpPr/>
          <p:nvPr/>
        </p:nvGrpSpPr>
        <p:grpSpPr>
          <a:xfrm rot="-5400000">
            <a:off x="597309" y="5613767"/>
            <a:ext cx="551923" cy="310858"/>
            <a:chOff x="0" y="0"/>
            <a:chExt cx="812800" cy="457791"/>
          </a:xfrm>
        </p:grpSpPr>
        <p:sp>
          <p:nvSpPr>
            <p:cNvPr id="34" name="Freeform 34"/>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35" name="TextBox 35"/>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grpSp>
        <p:nvGrpSpPr>
          <p:cNvPr id="36" name="Group 36"/>
          <p:cNvGrpSpPr/>
          <p:nvPr/>
        </p:nvGrpSpPr>
        <p:grpSpPr>
          <a:xfrm rot="-5400000">
            <a:off x="597309" y="3642524"/>
            <a:ext cx="551923" cy="310858"/>
            <a:chOff x="0" y="0"/>
            <a:chExt cx="812800" cy="457791"/>
          </a:xfrm>
        </p:grpSpPr>
        <p:sp>
          <p:nvSpPr>
            <p:cNvPr id="37" name="Freeform 37"/>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38" name="TextBox 38"/>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39" name="Freeform 39"/>
          <p:cNvSpPr/>
          <p:nvPr/>
        </p:nvSpPr>
        <p:spPr>
          <a:xfrm>
            <a:off x="352453" y="9356412"/>
            <a:ext cx="2484851" cy="724748"/>
          </a:xfrm>
          <a:custGeom>
            <a:avLst/>
            <a:gdLst/>
            <a:ahLst/>
            <a:cxnLst/>
            <a:rect l="l" t="t" r="r" b="b"/>
            <a:pathLst>
              <a:path w="2484851" h="724748">
                <a:moveTo>
                  <a:pt x="0" y="0"/>
                </a:moveTo>
                <a:lnTo>
                  <a:pt x="2484851" y="0"/>
                </a:lnTo>
                <a:lnTo>
                  <a:pt x="2484851" y="724749"/>
                </a:lnTo>
                <a:lnTo>
                  <a:pt x="0" y="724749"/>
                </a:lnTo>
                <a:lnTo>
                  <a:pt x="0" y="0"/>
                </a:lnTo>
                <a:close/>
              </a:path>
            </a:pathLst>
          </a:custGeom>
          <a:blipFill>
            <a:blip r:embed="rId6"/>
            <a:stretch>
              <a:fillRect/>
            </a:stretch>
          </a:blipFill>
        </p:spPr>
        <p:txBody>
          <a:bodyPr/>
          <a:lstStyle/>
          <a:p>
            <a:endParaRPr lang="en-US"/>
          </a:p>
        </p:txBody>
      </p:sp>
    </p:spTree>
    <p:extLst>
      <p:ext uri="{BB962C8B-B14F-4D97-AF65-F5344CB8AC3E}">
        <p14:creationId xmlns:p14="http://schemas.microsoft.com/office/powerpoint/2010/main" val="3583222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4412888" y="9258300"/>
            <a:ext cx="5765006" cy="1028700"/>
            <a:chOff x="0" y="0"/>
            <a:chExt cx="1049690" cy="187305"/>
          </a:xfrm>
        </p:grpSpPr>
        <p:sp>
          <p:nvSpPr>
            <p:cNvPr id="5" name="Freeform 5"/>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6" name="TextBox 6"/>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7016458" y="925848"/>
            <a:ext cx="9733987" cy="2000548"/>
          </a:xfrm>
          <a:prstGeom prst="rect">
            <a:avLst/>
          </a:prstGeom>
        </p:spPr>
        <p:txBody>
          <a:bodyPr lIns="0" tIns="0" rIns="0" bIns="0" rtlCol="0" anchor="t">
            <a:spAutoFit/>
          </a:bodyPr>
          <a:lstStyle/>
          <a:p>
            <a:pPr algn="l">
              <a:lnSpc>
                <a:spcPts val="7800"/>
              </a:lnSpc>
            </a:pPr>
            <a:r>
              <a:rPr lang="en-US" sz="6500">
                <a:solidFill>
                  <a:srgbClr val="A20E20"/>
                </a:solidFill>
                <a:latin typeface="TT Hoves Bold"/>
              </a:rPr>
              <a:t>Trade Blocks in South Korea</a:t>
            </a:r>
          </a:p>
        </p:txBody>
      </p:sp>
      <p:sp>
        <p:nvSpPr>
          <p:cNvPr id="10" name="Freeform 10"/>
          <p:cNvSpPr/>
          <p:nvPr/>
        </p:nvSpPr>
        <p:spPr>
          <a:xfrm>
            <a:off x="8000061" y="4859422"/>
            <a:ext cx="721451" cy="688658"/>
          </a:xfrm>
          <a:custGeom>
            <a:avLst/>
            <a:gdLst/>
            <a:ahLst/>
            <a:cxnLst/>
            <a:rect l="l" t="t" r="r" b="b"/>
            <a:pathLst>
              <a:path w="721451" h="688658">
                <a:moveTo>
                  <a:pt x="0" y="0"/>
                </a:moveTo>
                <a:lnTo>
                  <a:pt x="721451" y="0"/>
                </a:lnTo>
                <a:lnTo>
                  <a:pt x="721451" y="688657"/>
                </a:lnTo>
                <a:lnTo>
                  <a:pt x="0" y="688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9439880" y="6333945"/>
            <a:ext cx="5367363" cy="488467"/>
          </a:xfrm>
          <a:prstGeom prst="rect">
            <a:avLst/>
          </a:prstGeom>
        </p:spPr>
        <p:txBody>
          <a:bodyPr wrap="square" lIns="0" tIns="0" rIns="0" bIns="0" rtlCol="0" anchor="t">
            <a:spAutoFit/>
          </a:bodyPr>
          <a:lstStyle/>
          <a:p>
            <a:pPr algn="l">
              <a:lnSpc>
                <a:spcPts val="4200"/>
              </a:lnSpc>
            </a:pPr>
            <a:r>
              <a:rPr lang="en-US" sz="3000">
                <a:solidFill>
                  <a:srgbClr val="2A2E3A"/>
                </a:solidFill>
                <a:latin typeface="Helios"/>
              </a:rPr>
              <a:t>ASEAN Plus Three </a:t>
            </a:r>
          </a:p>
        </p:txBody>
      </p:sp>
      <p:sp>
        <p:nvSpPr>
          <p:cNvPr id="12" name="Freeform 12"/>
          <p:cNvSpPr/>
          <p:nvPr/>
        </p:nvSpPr>
        <p:spPr>
          <a:xfrm>
            <a:off x="8000061" y="6184145"/>
            <a:ext cx="688658" cy="688657"/>
          </a:xfrm>
          <a:custGeom>
            <a:avLst/>
            <a:gdLst/>
            <a:ahLst/>
            <a:cxnLst/>
            <a:rect l="l" t="t" r="r" b="b"/>
            <a:pathLst>
              <a:path w="688658" h="688657">
                <a:moveTo>
                  <a:pt x="0" y="0"/>
                </a:moveTo>
                <a:lnTo>
                  <a:pt x="688658" y="0"/>
                </a:lnTo>
                <a:lnTo>
                  <a:pt x="688658" y="688657"/>
                </a:lnTo>
                <a:lnTo>
                  <a:pt x="0" y="6886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9439880" y="4882281"/>
            <a:ext cx="7958162" cy="948978"/>
          </a:xfrm>
          <a:prstGeom prst="rect">
            <a:avLst/>
          </a:prstGeom>
        </p:spPr>
        <p:txBody>
          <a:bodyPr wrap="square" lIns="0" tIns="0" rIns="0" bIns="0" rtlCol="0" anchor="t">
            <a:spAutoFit/>
          </a:bodyPr>
          <a:lstStyle/>
          <a:p>
            <a:pPr>
              <a:lnSpc>
                <a:spcPts val="3654"/>
              </a:lnSpc>
            </a:pPr>
            <a:r>
              <a:rPr lang="en-US" sz="3200">
                <a:solidFill>
                  <a:srgbClr val="2A2E3A"/>
                </a:solidFill>
                <a:latin typeface="Helios"/>
              </a:rPr>
              <a:t>Regional Comprehensive Economic Partnership (RCEP)</a:t>
            </a:r>
          </a:p>
        </p:txBody>
      </p:sp>
      <p:sp>
        <p:nvSpPr>
          <p:cNvPr id="15" name="Freeform 15"/>
          <p:cNvSpPr/>
          <p:nvPr/>
        </p:nvSpPr>
        <p:spPr>
          <a:xfrm>
            <a:off x="8040090" y="3599171"/>
            <a:ext cx="608601" cy="688658"/>
          </a:xfrm>
          <a:custGeom>
            <a:avLst/>
            <a:gdLst/>
            <a:ahLst/>
            <a:cxnLst/>
            <a:rect l="l" t="t" r="r" b="b"/>
            <a:pathLst>
              <a:path w="608601" h="688658">
                <a:moveTo>
                  <a:pt x="0" y="0"/>
                </a:moveTo>
                <a:lnTo>
                  <a:pt x="608601" y="0"/>
                </a:lnTo>
                <a:lnTo>
                  <a:pt x="608601" y="688657"/>
                </a:lnTo>
                <a:lnTo>
                  <a:pt x="0" y="6886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7951215" y="7310279"/>
            <a:ext cx="672380" cy="688658"/>
          </a:xfrm>
          <a:custGeom>
            <a:avLst/>
            <a:gdLst/>
            <a:ahLst/>
            <a:cxnLst/>
            <a:rect l="l" t="t" r="r" b="b"/>
            <a:pathLst>
              <a:path w="672380" h="688658">
                <a:moveTo>
                  <a:pt x="0" y="0"/>
                </a:moveTo>
                <a:lnTo>
                  <a:pt x="672380" y="0"/>
                </a:lnTo>
                <a:lnTo>
                  <a:pt x="672380" y="688658"/>
                </a:lnTo>
                <a:lnTo>
                  <a:pt x="0" y="6886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TextBox 17"/>
          <p:cNvSpPr txBox="1"/>
          <p:nvPr/>
        </p:nvSpPr>
        <p:spPr>
          <a:xfrm>
            <a:off x="9439880" y="7387908"/>
            <a:ext cx="7757753" cy="1027076"/>
          </a:xfrm>
          <a:prstGeom prst="rect">
            <a:avLst/>
          </a:prstGeom>
        </p:spPr>
        <p:txBody>
          <a:bodyPr lIns="0" tIns="0" rIns="0" bIns="0" rtlCol="0" anchor="t">
            <a:spAutoFit/>
          </a:bodyPr>
          <a:lstStyle/>
          <a:p>
            <a:pPr algn="l">
              <a:lnSpc>
                <a:spcPts val="4200"/>
              </a:lnSpc>
            </a:pPr>
            <a:r>
              <a:rPr lang="en-US" sz="3000">
                <a:solidFill>
                  <a:srgbClr val="2A2E3A"/>
                </a:solidFill>
                <a:latin typeface="Helios"/>
              </a:rPr>
              <a:t>United States-Korea Free Trade Agreement (KORUS FTA)</a:t>
            </a:r>
          </a:p>
        </p:txBody>
      </p:sp>
      <p:sp>
        <p:nvSpPr>
          <p:cNvPr id="18" name="Freeform 18"/>
          <p:cNvSpPr/>
          <p:nvPr/>
        </p:nvSpPr>
        <p:spPr>
          <a:xfrm>
            <a:off x="15508019" y="9361152"/>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11"/>
            <a:stretch>
              <a:fillRect/>
            </a:stretch>
          </a:blipFill>
        </p:spPr>
        <p:txBody>
          <a:bodyPr/>
          <a:lstStyle/>
          <a:p>
            <a:endParaRPr lang="en-US"/>
          </a:p>
        </p:txBody>
      </p:sp>
      <p:sp>
        <p:nvSpPr>
          <p:cNvPr id="19" name="TextBox 14">
            <a:extLst>
              <a:ext uri="{FF2B5EF4-FFF2-40B4-BE49-F238E27FC236}">
                <a16:creationId xmlns:a16="http://schemas.microsoft.com/office/drawing/2014/main" id="{9405DEFA-385A-D01A-E6BC-6846518532D7}"/>
              </a:ext>
            </a:extLst>
          </p:cNvPr>
          <p:cNvSpPr txBox="1"/>
          <p:nvPr/>
        </p:nvSpPr>
        <p:spPr>
          <a:xfrm>
            <a:off x="9439880" y="3697590"/>
            <a:ext cx="8796361" cy="494110"/>
          </a:xfrm>
          <a:prstGeom prst="rect">
            <a:avLst/>
          </a:prstGeom>
        </p:spPr>
        <p:txBody>
          <a:bodyPr wrap="square" lIns="0" tIns="0" rIns="0" bIns="0" rtlCol="0" anchor="t">
            <a:spAutoFit/>
          </a:bodyPr>
          <a:lstStyle/>
          <a:p>
            <a:pPr>
              <a:lnSpc>
                <a:spcPts val="4200"/>
              </a:lnSpc>
            </a:pPr>
            <a:r>
              <a:rPr lang="en-US" sz="3200">
                <a:solidFill>
                  <a:srgbClr val="2A2E3A"/>
                </a:solidFill>
                <a:latin typeface="Helios"/>
              </a:rPr>
              <a:t>Asia-Pacific Economic Cooperation (APEC)</a:t>
            </a:r>
            <a:endParaRPr lang="en-US" sz="3000">
              <a:solidFill>
                <a:srgbClr val="2A2E3A"/>
              </a:solidFill>
              <a:latin typeface="Helios"/>
            </a:endParaRPr>
          </a:p>
        </p:txBody>
      </p:sp>
      <p:pic>
        <p:nvPicPr>
          <p:cNvPr id="7" name="Picture 6">
            <a:extLst>
              <a:ext uri="{FF2B5EF4-FFF2-40B4-BE49-F238E27FC236}">
                <a16:creationId xmlns:a16="http://schemas.microsoft.com/office/drawing/2014/main" id="{8CF610F9-B93F-7DD6-872F-36809FF96BCA}"/>
              </a:ext>
            </a:extLst>
          </p:cNvPr>
          <p:cNvPicPr>
            <a:picLocks noChangeAspect="1"/>
          </p:cNvPicPr>
          <p:nvPr/>
        </p:nvPicPr>
        <p:blipFill>
          <a:blip r:embed="rId12">
            <a:grayscl/>
          </a:blip>
          <a:stretch>
            <a:fillRect/>
          </a:stretch>
        </p:blipFill>
        <p:spPr>
          <a:xfrm>
            <a:off x="302771" y="3943500"/>
            <a:ext cx="6393513" cy="3596351"/>
          </a:xfrm>
          <a:prstGeom prst="rect">
            <a:avLst/>
          </a:prstGeom>
        </p:spPr>
      </p:pic>
    </p:spTree>
    <p:extLst>
      <p:ext uri="{BB962C8B-B14F-4D97-AF65-F5344CB8AC3E}">
        <p14:creationId xmlns:p14="http://schemas.microsoft.com/office/powerpoint/2010/main" val="291200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US"/>
            </a:p>
          </p:txBody>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txBody>
            <a:bodyPr/>
            <a:lstStyle/>
            <a:p>
              <a:endParaRPr lang="en-US"/>
            </a:p>
          </p:txBody>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028700" y="3697226"/>
            <a:ext cx="5070039" cy="5071653"/>
            <a:chOff x="0" y="0"/>
            <a:chExt cx="1335319" cy="1335744"/>
          </a:xfrm>
        </p:grpSpPr>
        <p:sp>
          <p:nvSpPr>
            <p:cNvPr id="9" name="Freeform 9"/>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txBody>
            <a:bodyPr/>
            <a:lstStyle/>
            <a:p>
              <a:endParaRPr lang="en-US"/>
            </a:p>
          </p:txBody>
        </p:sp>
        <p:sp>
          <p:nvSpPr>
            <p:cNvPr id="10" name="TextBox 10"/>
            <p:cNvSpPr txBox="1"/>
            <p:nvPr/>
          </p:nvSpPr>
          <p:spPr>
            <a:xfrm>
              <a:off x="0" y="-38100"/>
              <a:ext cx="1335319" cy="1373844"/>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057662" y="535239"/>
            <a:ext cx="16201638" cy="1000274"/>
          </a:xfrm>
          <a:prstGeom prst="rect">
            <a:avLst/>
          </a:prstGeom>
        </p:spPr>
        <p:txBody>
          <a:bodyPr lIns="0" tIns="0" rIns="0" bIns="0" rtlCol="0" anchor="t">
            <a:spAutoFit/>
          </a:bodyPr>
          <a:lstStyle/>
          <a:p>
            <a:pPr algn="l">
              <a:lnSpc>
                <a:spcPts val="7800"/>
              </a:lnSpc>
            </a:pPr>
            <a:r>
              <a:rPr lang="en-US" sz="6500">
                <a:solidFill>
                  <a:srgbClr val="FFFFFF"/>
                </a:solidFill>
                <a:latin typeface="TT Hoves Bold"/>
              </a:rPr>
              <a:t>Advantages for Peloton's Expansion</a:t>
            </a:r>
          </a:p>
        </p:txBody>
      </p:sp>
      <p:sp>
        <p:nvSpPr>
          <p:cNvPr id="12" name="TextBox 12"/>
          <p:cNvSpPr txBox="1"/>
          <p:nvPr/>
        </p:nvSpPr>
        <p:spPr>
          <a:xfrm>
            <a:off x="1660221" y="6511629"/>
            <a:ext cx="3806998" cy="523875"/>
          </a:xfrm>
          <a:prstGeom prst="rect">
            <a:avLst/>
          </a:prstGeom>
        </p:spPr>
        <p:txBody>
          <a:bodyPr lIns="0" tIns="0" rIns="0" bIns="0" rtlCol="0" anchor="t">
            <a:spAutoFit/>
          </a:bodyPr>
          <a:lstStyle/>
          <a:p>
            <a:pPr marL="0" lvl="0" indent="0" algn="ctr">
              <a:lnSpc>
                <a:spcPts val="4079"/>
              </a:lnSpc>
              <a:spcBef>
                <a:spcPct val="0"/>
              </a:spcBef>
            </a:pPr>
            <a:endParaRPr/>
          </a:p>
        </p:txBody>
      </p:sp>
      <p:sp>
        <p:nvSpPr>
          <p:cNvPr id="13" name="TextBox 13"/>
          <p:cNvSpPr txBox="1"/>
          <p:nvPr/>
        </p:nvSpPr>
        <p:spPr>
          <a:xfrm>
            <a:off x="1529218" y="6199368"/>
            <a:ext cx="4166084" cy="904287"/>
          </a:xfrm>
          <a:prstGeom prst="rect">
            <a:avLst/>
          </a:prstGeom>
        </p:spPr>
        <p:txBody>
          <a:bodyPr lIns="0" tIns="0" rIns="0" bIns="0" rtlCol="0" anchor="t">
            <a:spAutoFit/>
          </a:bodyPr>
          <a:lstStyle/>
          <a:p>
            <a:pPr algn="ctr">
              <a:lnSpc>
                <a:spcPts val="3676"/>
              </a:lnSpc>
            </a:pPr>
            <a:r>
              <a:rPr lang="en-US" sz="2626">
                <a:solidFill>
                  <a:srgbClr val="2A2E3A"/>
                </a:solidFill>
                <a:latin typeface="Helios"/>
              </a:rPr>
              <a:t>Enhanced Supply Chain Efficiency</a:t>
            </a:r>
          </a:p>
        </p:txBody>
      </p:sp>
      <p:grpSp>
        <p:nvGrpSpPr>
          <p:cNvPr id="14" name="Group 14"/>
          <p:cNvGrpSpPr/>
          <p:nvPr/>
        </p:nvGrpSpPr>
        <p:grpSpPr>
          <a:xfrm>
            <a:off x="6608980" y="3697226"/>
            <a:ext cx="5070039" cy="5071653"/>
            <a:chOff x="0" y="0"/>
            <a:chExt cx="1335319" cy="1335744"/>
          </a:xfrm>
        </p:grpSpPr>
        <p:sp>
          <p:nvSpPr>
            <p:cNvPr id="15" name="Freeform 15"/>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txBody>
            <a:bodyPr/>
            <a:lstStyle/>
            <a:p>
              <a:endParaRPr lang="en-US"/>
            </a:p>
          </p:txBody>
        </p:sp>
        <p:sp>
          <p:nvSpPr>
            <p:cNvPr id="16" name="TextBox 16"/>
            <p:cNvSpPr txBox="1"/>
            <p:nvPr/>
          </p:nvSpPr>
          <p:spPr>
            <a:xfrm>
              <a:off x="0" y="-38100"/>
              <a:ext cx="1335319" cy="1373844"/>
            </a:xfrm>
            <a:prstGeom prst="rect">
              <a:avLst/>
            </a:prstGeom>
          </p:spPr>
          <p:txBody>
            <a:bodyPr lIns="50800" tIns="50800" rIns="50800" bIns="50800" rtlCol="0" anchor="ctr"/>
            <a:lstStyle/>
            <a:p>
              <a:pPr algn="ctr">
                <a:lnSpc>
                  <a:spcPts val="2100"/>
                </a:lnSpc>
              </a:pPr>
              <a:endParaRPr/>
            </a:p>
          </p:txBody>
        </p:sp>
      </p:grpSp>
      <p:grpSp>
        <p:nvGrpSpPr>
          <p:cNvPr id="18" name="Group 18"/>
          <p:cNvGrpSpPr/>
          <p:nvPr/>
        </p:nvGrpSpPr>
        <p:grpSpPr>
          <a:xfrm>
            <a:off x="12189261" y="3697226"/>
            <a:ext cx="5070039" cy="5071653"/>
            <a:chOff x="0" y="0"/>
            <a:chExt cx="1335319" cy="1335744"/>
          </a:xfrm>
        </p:grpSpPr>
        <p:sp>
          <p:nvSpPr>
            <p:cNvPr id="19" name="Freeform 19"/>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txBody>
            <a:bodyPr/>
            <a:lstStyle/>
            <a:p>
              <a:endParaRPr lang="en-US"/>
            </a:p>
          </p:txBody>
        </p:sp>
        <p:sp>
          <p:nvSpPr>
            <p:cNvPr id="20" name="TextBox 20"/>
            <p:cNvSpPr txBox="1"/>
            <p:nvPr/>
          </p:nvSpPr>
          <p:spPr>
            <a:xfrm>
              <a:off x="0" y="-38100"/>
              <a:ext cx="1335319" cy="1373844"/>
            </a:xfrm>
            <a:prstGeom prst="rect">
              <a:avLst/>
            </a:prstGeom>
          </p:spPr>
          <p:txBody>
            <a:bodyPr lIns="50800" tIns="50800" rIns="50800" bIns="50800" rtlCol="0" anchor="ctr"/>
            <a:lstStyle/>
            <a:p>
              <a:pPr algn="ctr">
                <a:lnSpc>
                  <a:spcPts val="2100"/>
                </a:lnSpc>
              </a:pPr>
              <a:endParaRPr/>
            </a:p>
          </p:txBody>
        </p:sp>
      </p:grpSp>
      <p:sp>
        <p:nvSpPr>
          <p:cNvPr id="21" name="TextBox 21"/>
          <p:cNvSpPr txBox="1"/>
          <p:nvPr/>
        </p:nvSpPr>
        <p:spPr>
          <a:xfrm>
            <a:off x="7073829" y="6611158"/>
            <a:ext cx="4140340" cy="903902"/>
          </a:xfrm>
          <a:prstGeom prst="rect">
            <a:avLst/>
          </a:prstGeom>
        </p:spPr>
        <p:txBody>
          <a:bodyPr lIns="0" tIns="0" rIns="0" bIns="0" rtlCol="0" anchor="t">
            <a:spAutoFit/>
          </a:bodyPr>
          <a:lstStyle/>
          <a:p>
            <a:pPr algn="ctr">
              <a:lnSpc>
                <a:spcPts val="3654"/>
              </a:lnSpc>
            </a:pPr>
            <a:r>
              <a:rPr lang="en-US" sz="2610">
                <a:solidFill>
                  <a:srgbClr val="2A2E3A"/>
                </a:solidFill>
                <a:latin typeface="Helios"/>
              </a:rPr>
              <a:t>Enhanced Intellectual Property Protection</a:t>
            </a:r>
          </a:p>
        </p:txBody>
      </p:sp>
      <p:grpSp>
        <p:nvGrpSpPr>
          <p:cNvPr id="22" name="Group 22"/>
          <p:cNvGrpSpPr/>
          <p:nvPr/>
        </p:nvGrpSpPr>
        <p:grpSpPr>
          <a:xfrm>
            <a:off x="2963877" y="4719229"/>
            <a:ext cx="1199685" cy="119968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25" name="Group 25"/>
          <p:cNvGrpSpPr/>
          <p:nvPr/>
        </p:nvGrpSpPr>
        <p:grpSpPr>
          <a:xfrm>
            <a:off x="8544157" y="4719229"/>
            <a:ext cx="1199685" cy="119968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28" name="Group 28"/>
          <p:cNvGrpSpPr/>
          <p:nvPr/>
        </p:nvGrpSpPr>
        <p:grpSpPr>
          <a:xfrm>
            <a:off x="14124438" y="4719229"/>
            <a:ext cx="1199685" cy="1199685"/>
            <a:chOff x="0" y="0"/>
            <a:chExt cx="1599580" cy="1599580"/>
          </a:xfrm>
        </p:grpSpPr>
        <p:grpSp>
          <p:nvGrpSpPr>
            <p:cNvPr id="29" name="Group 29"/>
            <p:cNvGrpSpPr/>
            <p:nvPr/>
          </p:nvGrpSpPr>
          <p:grpSpPr>
            <a:xfrm>
              <a:off x="0" y="0"/>
              <a:ext cx="1599580" cy="159958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32" name="Freeform 32"/>
            <p:cNvSpPr/>
            <p:nvPr/>
          </p:nvSpPr>
          <p:spPr>
            <a:xfrm>
              <a:off x="367408" y="479827"/>
              <a:ext cx="864764" cy="639925"/>
            </a:xfrm>
            <a:custGeom>
              <a:avLst/>
              <a:gdLst/>
              <a:ahLst/>
              <a:cxnLst/>
              <a:rect l="l" t="t" r="r" b="b"/>
              <a:pathLst>
                <a:path w="864764" h="639925">
                  <a:moveTo>
                    <a:pt x="0" y="0"/>
                  </a:moveTo>
                  <a:lnTo>
                    <a:pt x="864764" y="0"/>
                  </a:lnTo>
                  <a:lnTo>
                    <a:pt x="864764" y="639926"/>
                  </a:lnTo>
                  <a:lnTo>
                    <a:pt x="0" y="639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33" name="Group 33"/>
          <p:cNvGrpSpPr/>
          <p:nvPr/>
        </p:nvGrpSpPr>
        <p:grpSpPr>
          <a:xfrm>
            <a:off x="-1222282" y="8867718"/>
            <a:ext cx="5765006" cy="1343025"/>
            <a:chOff x="0" y="0"/>
            <a:chExt cx="1049690" cy="244538"/>
          </a:xfrm>
        </p:grpSpPr>
        <p:sp>
          <p:nvSpPr>
            <p:cNvPr id="34" name="Freeform 34"/>
            <p:cNvSpPr/>
            <p:nvPr/>
          </p:nvSpPr>
          <p:spPr>
            <a:xfrm>
              <a:off x="0" y="0"/>
              <a:ext cx="1049690" cy="244538"/>
            </a:xfrm>
            <a:custGeom>
              <a:avLst/>
              <a:gdLst/>
              <a:ahLst/>
              <a:cxnLst/>
              <a:rect l="l" t="t" r="r" b="b"/>
              <a:pathLst>
                <a:path w="1049690" h="244538">
                  <a:moveTo>
                    <a:pt x="203200" y="0"/>
                  </a:moveTo>
                  <a:lnTo>
                    <a:pt x="846490" y="0"/>
                  </a:lnTo>
                  <a:lnTo>
                    <a:pt x="1049690" y="244538"/>
                  </a:lnTo>
                  <a:lnTo>
                    <a:pt x="0" y="244538"/>
                  </a:lnTo>
                  <a:lnTo>
                    <a:pt x="203200" y="0"/>
                  </a:lnTo>
                  <a:close/>
                </a:path>
              </a:pathLst>
            </a:custGeom>
            <a:solidFill>
              <a:srgbClr val="A20E20"/>
            </a:solidFill>
          </p:spPr>
          <p:txBody>
            <a:bodyPr/>
            <a:lstStyle/>
            <a:p>
              <a:endParaRPr lang="en-US"/>
            </a:p>
          </p:txBody>
        </p:sp>
        <p:sp>
          <p:nvSpPr>
            <p:cNvPr id="35" name="TextBox 35"/>
            <p:cNvSpPr txBox="1"/>
            <p:nvPr/>
          </p:nvSpPr>
          <p:spPr>
            <a:xfrm>
              <a:off x="127000" y="-38100"/>
              <a:ext cx="795690" cy="282638"/>
            </a:xfrm>
            <a:prstGeom prst="rect">
              <a:avLst/>
            </a:prstGeom>
          </p:spPr>
          <p:txBody>
            <a:bodyPr lIns="50800" tIns="50800" rIns="50800" bIns="50800" rtlCol="0" anchor="ctr"/>
            <a:lstStyle/>
            <a:p>
              <a:pPr algn="ctr">
                <a:lnSpc>
                  <a:spcPts val="2100"/>
                </a:lnSpc>
              </a:pPr>
              <a:endParaRPr/>
            </a:p>
          </p:txBody>
        </p:sp>
      </p:grpSp>
      <p:sp>
        <p:nvSpPr>
          <p:cNvPr id="36" name="Freeform 36"/>
          <p:cNvSpPr/>
          <p:nvPr/>
        </p:nvSpPr>
        <p:spPr>
          <a:xfrm>
            <a:off x="8924886" y="4844613"/>
            <a:ext cx="438227" cy="948917"/>
          </a:xfrm>
          <a:custGeom>
            <a:avLst/>
            <a:gdLst/>
            <a:ahLst/>
            <a:cxnLst/>
            <a:rect l="l" t="t" r="r" b="b"/>
            <a:pathLst>
              <a:path w="438227" h="948917">
                <a:moveTo>
                  <a:pt x="0" y="0"/>
                </a:moveTo>
                <a:lnTo>
                  <a:pt x="438228" y="0"/>
                </a:lnTo>
                <a:lnTo>
                  <a:pt x="438228" y="948917"/>
                </a:lnTo>
                <a:lnTo>
                  <a:pt x="0" y="948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a:off x="3245912" y="4874303"/>
            <a:ext cx="635615" cy="889538"/>
          </a:xfrm>
          <a:custGeom>
            <a:avLst/>
            <a:gdLst/>
            <a:ahLst/>
            <a:cxnLst/>
            <a:rect l="l" t="t" r="r" b="b"/>
            <a:pathLst>
              <a:path w="635615" h="889538">
                <a:moveTo>
                  <a:pt x="0" y="0"/>
                </a:moveTo>
                <a:lnTo>
                  <a:pt x="635615" y="0"/>
                </a:lnTo>
                <a:lnTo>
                  <a:pt x="635615" y="889537"/>
                </a:lnTo>
                <a:lnTo>
                  <a:pt x="0" y="8895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8" name="Freeform 38"/>
          <p:cNvSpPr/>
          <p:nvPr/>
        </p:nvSpPr>
        <p:spPr>
          <a:xfrm>
            <a:off x="518470" y="9176856"/>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9"/>
            <a:stretch>
              <a:fillRect/>
            </a:stretch>
          </a:blipFill>
        </p:spPr>
        <p:txBody>
          <a:bodyPr/>
          <a:lstStyle/>
          <a:p>
            <a:endParaRPr lang="en-US"/>
          </a:p>
        </p:txBody>
      </p:sp>
      <p:sp>
        <p:nvSpPr>
          <p:cNvPr id="41" name="TextBox 17">
            <a:extLst>
              <a:ext uri="{FF2B5EF4-FFF2-40B4-BE49-F238E27FC236}">
                <a16:creationId xmlns:a16="http://schemas.microsoft.com/office/drawing/2014/main" id="{91F8FCCD-2F9C-EA5F-C085-49C4E2B4AB61}"/>
              </a:ext>
            </a:extLst>
          </p:cNvPr>
          <p:cNvSpPr txBox="1"/>
          <p:nvPr/>
        </p:nvSpPr>
        <p:spPr>
          <a:xfrm>
            <a:off x="12609356" y="6473636"/>
            <a:ext cx="4229847" cy="430952"/>
          </a:xfrm>
          <a:prstGeom prst="rect">
            <a:avLst/>
          </a:prstGeom>
        </p:spPr>
        <p:txBody>
          <a:bodyPr lIns="0" tIns="0" rIns="0" bIns="0" rtlCol="0" anchor="t">
            <a:spAutoFit/>
          </a:bodyPr>
          <a:lstStyle/>
          <a:p>
            <a:pPr algn="ctr">
              <a:lnSpc>
                <a:spcPts val="3733"/>
              </a:lnSpc>
            </a:pPr>
            <a:r>
              <a:rPr lang="en-US" sz="2666">
                <a:solidFill>
                  <a:srgbClr val="2A2E3A"/>
                </a:solidFill>
                <a:latin typeface="Helios"/>
              </a:rPr>
              <a:t>Investment Protections</a:t>
            </a:r>
          </a:p>
        </p:txBody>
      </p:sp>
    </p:spTree>
    <p:extLst>
      <p:ext uri="{BB962C8B-B14F-4D97-AF65-F5344CB8AC3E}">
        <p14:creationId xmlns:p14="http://schemas.microsoft.com/office/powerpoint/2010/main" val="3353201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58697" y="4905281"/>
            <a:ext cx="7463019" cy="1196340"/>
            <a:chOff x="0" y="0"/>
            <a:chExt cx="9950693" cy="1595120"/>
          </a:xfrm>
        </p:grpSpPr>
        <p:grpSp>
          <p:nvGrpSpPr>
            <p:cNvPr id="3" name="Group 3"/>
            <p:cNvGrpSpPr/>
            <p:nvPr/>
          </p:nvGrpSpPr>
          <p:grpSpPr>
            <a:xfrm rot="-5400000">
              <a:off x="-160710" y="590321"/>
              <a:ext cx="735898" cy="414478"/>
              <a:chOff x="0" y="0"/>
              <a:chExt cx="812800" cy="457791"/>
            </a:xfrm>
          </p:grpSpPr>
          <p:sp>
            <p:nvSpPr>
              <p:cNvPr id="4" name="Freeform 4"/>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5" name="TextBox 5"/>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6" name="TextBox 6"/>
            <p:cNvSpPr txBox="1"/>
            <p:nvPr/>
          </p:nvSpPr>
          <p:spPr>
            <a:xfrm>
              <a:off x="1180404" y="-47625"/>
              <a:ext cx="8770288" cy="1642745"/>
            </a:xfrm>
            <a:prstGeom prst="rect">
              <a:avLst/>
            </a:prstGeom>
          </p:spPr>
          <p:txBody>
            <a:bodyPr lIns="0" tIns="0" rIns="0" bIns="0" rtlCol="0" anchor="t">
              <a:spAutoFit/>
            </a:bodyPr>
            <a:lstStyle/>
            <a:p>
              <a:pPr algn="l">
                <a:lnSpc>
                  <a:spcPts val="3359"/>
                </a:lnSpc>
              </a:pPr>
              <a:r>
                <a:rPr lang="en-US" sz="2400">
                  <a:solidFill>
                    <a:srgbClr val="2A2E3A"/>
                  </a:solidFill>
                  <a:latin typeface="Helios"/>
                </a:rPr>
                <a:t>Global leader in the interactive fitness market with over 6 million subscribers and revenue of $3.57 billion in 2023 </a:t>
              </a:r>
            </a:p>
          </p:txBody>
        </p:sp>
      </p:grpSp>
      <p:grpSp>
        <p:nvGrpSpPr>
          <p:cNvPr id="7" name="Group 7"/>
          <p:cNvGrpSpPr/>
          <p:nvPr/>
        </p:nvGrpSpPr>
        <p:grpSpPr>
          <a:xfrm>
            <a:off x="13814230" y="9258300"/>
            <a:ext cx="5765006" cy="1028700"/>
            <a:chOff x="0" y="0"/>
            <a:chExt cx="7686674" cy="1371600"/>
          </a:xfrm>
        </p:grpSpPr>
        <p:grpSp>
          <p:nvGrpSpPr>
            <p:cNvPr id="8" name="Group 8"/>
            <p:cNvGrpSpPr/>
            <p:nvPr/>
          </p:nvGrpSpPr>
          <p:grpSpPr>
            <a:xfrm>
              <a:off x="0" y="0"/>
              <a:ext cx="7686674" cy="1371600"/>
              <a:chOff x="0" y="0"/>
              <a:chExt cx="1049690" cy="187305"/>
            </a:xfrm>
          </p:grpSpPr>
          <p:sp>
            <p:nvSpPr>
              <p:cNvPr id="9" name="Freeform 9"/>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10" name="TextBox 10"/>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grpSp>
        <p:nvGrpSpPr>
          <p:cNvPr id="12" name="Group 12"/>
          <p:cNvGrpSpPr/>
          <p:nvPr/>
        </p:nvGrpSpPr>
        <p:grpSpPr>
          <a:xfrm>
            <a:off x="8258697" y="3183765"/>
            <a:ext cx="7463019" cy="777240"/>
            <a:chOff x="0" y="0"/>
            <a:chExt cx="9950693" cy="1036320"/>
          </a:xfrm>
        </p:grpSpPr>
        <p:grpSp>
          <p:nvGrpSpPr>
            <p:cNvPr id="13" name="Group 13"/>
            <p:cNvGrpSpPr/>
            <p:nvPr/>
          </p:nvGrpSpPr>
          <p:grpSpPr>
            <a:xfrm rot="-5400000">
              <a:off x="-160710" y="310921"/>
              <a:ext cx="735898" cy="414478"/>
              <a:chOff x="0" y="0"/>
              <a:chExt cx="812800" cy="457791"/>
            </a:xfrm>
          </p:grpSpPr>
          <p:sp>
            <p:nvSpPr>
              <p:cNvPr id="14" name="Freeform 14"/>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15" name="TextBox 15"/>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16" name="TextBox 16"/>
            <p:cNvSpPr txBox="1"/>
            <p:nvPr/>
          </p:nvSpPr>
          <p:spPr>
            <a:xfrm>
              <a:off x="1180404" y="-47625"/>
              <a:ext cx="8770288" cy="1083945"/>
            </a:xfrm>
            <a:prstGeom prst="rect">
              <a:avLst/>
            </a:prstGeom>
          </p:spPr>
          <p:txBody>
            <a:bodyPr lIns="0" tIns="0" rIns="0" bIns="0" rtlCol="0" anchor="t">
              <a:spAutoFit/>
            </a:bodyPr>
            <a:lstStyle/>
            <a:p>
              <a:pPr algn="l">
                <a:lnSpc>
                  <a:spcPts val="3359"/>
                </a:lnSpc>
              </a:pPr>
              <a:r>
                <a:rPr lang="en-US" sz="2400">
                  <a:solidFill>
                    <a:srgbClr val="2A2E3A"/>
                  </a:solidFill>
                  <a:latin typeface="Helios"/>
                </a:rPr>
                <a:t>Revolutionized home fitness by integrating high-quality equipment with engaging digital content</a:t>
              </a:r>
            </a:p>
          </p:txBody>
        </p:sp>
      </p:grpSp>
      <p:grpSp>
        <p:nvGrpSpPr>
          <p:cNvPr id="17" name="Group 17"/>
          <p:cNvGrpSpPr/>
          <p:nvPr/>
        </p:nvGrpSpPr>
        <p:grpSpPr>
          <a:xfrm rot="-5400000">
            <a:off x="8138164" y="7166430"/>
            <a:ext cx="551923" cy="310858"/>
            <a:chOff x="0" y="0"/>
            <a:chExt cx="812800" cy="457791"/>
          </a:xfrm>
        </p:grpSpPr>
        <p:sp>
          <p:nvSpPr>
            <p:cNvPr id="18" name="Freeform 18"/>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19" name="TextBox 19"/>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20" name="Freeform 20"/>
          <p:cNvSpPr/>
          <p:nvPr/>
        </p:nvSpPr>
        <p:spPr>
          <a:xfrm>
            <a:off x="15040823" y="9305651"/>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2"/>
            <a:stretch>
              <a:fillRect/>
            </a:stretch>
          </a:blipFill>
        </p:spPr>
        <p:txBody>
          <a:bodyPr/>
          <a:lstStyle/>
          <a:p>
            <a:endParaRPr lang="en-US"/>
          </a:p>
        </p:txBody>
      </p:sp>
      <p:sp>
        <p:nvSpPr>
          <p:cNvPr id="21" name="Freeform 21"/>
          <p:cNvSpPr/>
          <p:nvPr/>
        </p:nvSpPr>
        <p:spPr>
          <a:xfrm>
            <a:off x="0" y="0"/>
            <a:ext cx="6635179" cy="10287000"/>
          </a:xfrm>
          <a:custGeom>
            <a:avLst/>
            <a:gdLst/>
            <a:ahLst/>
            <a:cxnLst/>
            <a:rect l="l" t="t" r="r" b="b"/>
            <a:pathLst>
              <a:path w="6635179" h="10287000">
                <a:moveTo>
                  <a:pt x="0" y="0"/>
                </a:moveTo>
                <a:lnTo>
                  <a:pt x="6635179" y="0"/>
                </a:lnTo>
                <a:lnTo>
                  <a:pt x="6635179" y="10287000"/>
                </a:lnTo>
                <a:lnTo>
                  <a:pt x="0" y="10287000"/>
                </a:lnTo>
                <a:lnTo>
                  <a:pt x="0" y="0"/>
                </a:lnTo>
                <a:close/>
              </a:path>
            </a:pathLst>
          </a:custGeom>
          <a:blipFill>
            <a:blip r:embed="rId3"/>
            <a:stretch>
              <a:fillRect l="-51634" r="-55160"/>
            </a:stretch>
          </a:blipFill>
        </p:spPr>
        <p:txBody>
          <a:bodyPr/>
          <a:lstStyle/>
          <a:p>
            <a:endParaRPr lang="en-US"/>
          </a:p>
        </p:txBody>
      </p:sp>
      <p:sp>
        <p:nvSpPr>
          <p:cNvPr id="22" name="TextBox 22"/>
          <p:cNvSpPr txBox="1"/>
          <p:nvPr/>
        </p:nvSpPr>
        <p:spPr>
          <a:xfrm>
            <a:off x="8258697" y="1258288"/>
            <a:ext cx="7285740" cy="990600"/>
          </a:xfrm>
          <a:prstGeom prst="rect">
            <a:avLst/>
          </a:prstGeom>
        </p:spPr>
        <p:txBody>
          <a:bodyPr lIns="0" tIns="0" rIns="0" bIns="0" rtlCol="0" anchor="t">
            <a:spAutoFit/>
          </a:bodyPr>
          <a:lstStyle/>
          <a:p>
            <a:pPr algn="l">
              <a:lnSpc>
                <a:spcPts val="7800"/>
              </a:lnSpc>
            </a:pPr>
            <a:r>
              <a:rPr lang="en-US" sz="6500">
                <a:solidFill>
                  <a:srgbClr val="A20E20"/>
                </a:solidFill>
                <a:latin typeface="TT Hoves Bold"/>
              </a:rPr>
              <a:t>About Peloton</a:t>
            </a:r>
          </a:p>
        </p:txBody>
      </p:sp>
      <p:sp>
        <p:nvSpPr>
          <p:cNvPr id="23" name="TextBox 23"/>
          <p:cNvSpPr txBox="1"/>
          <p:nvPr/>
        </p:nvSpPr>
        <p:spPr>
          <a:xfrm>
            <a:off x="9144000" y="6885614"/>
            <a:ext cx="6577716" cy="824865"/>
          </a:xfrm>
          <a:prstGeom prst="rect">
            <a:avLst/>
          </a:prstGeom>
        </p:spPr>
        <p:txBody>
          <a:bodyPr lIns="0" tIns="0" rIns="0" bIns="0" rtlCol="0" anchor="t">
            <a:spAutoFit/>
          </a:bodyPr>
          <a:lstStyle/>
          <a:p>
            <a:pPr algn="l">
              <a:lnSpc>
                <a:spcPts val="3359"/>
              </a:lnSpc>
            </a:pPr>
            <a:r>
              <a:rPr lang="en-US" sz="2400">
                <a:solidFill>
                  <a:srgbClr val="2A2E3A"/>
                </a:solidFill>
                <a:latin typeface="Helios"/>
              </a:rPr>
              <a:t>Currently operating in Australia, Canada, Germany, UK, and US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hink-cell data - do not delete" hidden="1">
            <a:extLst>
              <a:ext uri="{FF2B5EF4-FFF2-40B4-BE49-F238E27FC236}">
                <a16:creationId xmlns:a16="http://schemas.microsoft.com/office/drawing/2014/main" id="{DB5CC475-DEAC-BACC-E337-7BF12ABD6E08}"/>
              </a:ext>
            </a:extLst>
          </p:cNvPr>
          <p:cNvGraphicFramePr>
            <a:graphicFrameLocks noChangeAspect="1"/>
          </p:cNvGraphicFramePr>
          <p:nvPr>
            <p:custDataLst>
              <p:tags r:id="rId1"/>
            </p:custDataLst>
            <p:extLst>
              <p:ext uri="{D42A27DB-BD31-4B8C-83A1-F6EECF244321}">
                <p14:modId xmlns:p14="http://schemas.microsoft.com/office/powerpoint/2010/main" val="1446961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41" name="think-cell data - do not delete" hidden="1">
                        <a:extLst>
                          <a:ext uri="{FF2B5EF4-FFF2-40B4-BE49-F238E27FC236}">
                            <a16:creationId xmlns:a16="http://schemas.microsoft.com/office/drawing/2014/main" id="{DB5CC475-DEAC-BACC-E337-7BF12ABD6E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0" name="Picture 39">
            <a:extLst>
              <a:ext uri="{FF2B5EF4-FFF2-40B4-BE49-F238E27FC236}">
                <a16:creationId xmlns:a16="http://schemas.microsoft.com/office/drawing/2014/main" id="{6F1F4262-A220-B447-0895-4E9ED1268F00}"/>
              </a:ext>
            </a:extLst>
          </p:cNvPr>
          <p:cNvPicPr>
            <a:picLocks noChangeAspect="1"/>
          </p:cNvPicPr>
          <p:nvPr/>
        </p:nvPicPr>
        <p:blipFill rotWithShape="1">
          <a:blip r:embed="rId6">
            <a:grayscl/>
          </a:blip>
          <a:srcRect l="27123" t="2297" r="5590" b="7046"/>
          <a:stretch/>
        </p:blipFill>
        <p:spPr>
          <a:xfrm>
            <a:off x="10314048" y="0"/>
            <a:ext cx="7973952" cy="10324813"/>
          </a:xfrm>
          <a:prstGeom prst="rect">
            <a:avLst/>
          </a:prstGeom>
        </p:spPr>
      </p:pic>
      <p:grpSp>
        <p:nvGrpSpPr>
          <p:cNvPr id="2" name="Group 2"/>
          <p:cNvGrpSpPr/>
          <p:nvPr/>
        </p:nvGrpSpPr>
        <p:grpSpPr>
          <a:xfrm>
            <a:off x="13836191" y="9257006"/>
            <a:ext cx="5765006" cy="1028700"/>
            <a:chOff x="0" y="0"/>
            <a:chExt cx="1049690" cy="187305"/>
          </a:xfrm>
        </p:grpSpPr>
        <p:sp>
          <p:nvSpPr>
            <p:cNvPr id="3" name="Freeform 3"/>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594879" y="3083494"/>
            <a:ext cx="4578325" cy="1428922"/>
            <a:chOff x="0" y="-33337"/>
            <a:chExt cx="1205814" cy="376342"/>
          </a:xfrm>
        </p:grpSpPr>
        <p:sp>
          <p:nvSpPr>
            <p:cNvPr id="9" name="Freeform 9"/>
            <p:cNvSpPr/>
            <p:nvPr/>
          </p:nvSpPr>
          <p:spPr>
            <a:xfrm>
              <a:off x="0" y="0"/>
              <a:ext cx="1205814"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10" name="TextBox 10"/>
            <p:cNvSpPr txBox="1"/>
            <p:nvPr/>
          </p:nvSpPr>
          <p:spPr>
            <a:xfrm>
              <a:off x="0" y="-33337"/>
              <a:ext cx="120581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Current Geopolitical Context</a:t>
              </a:r>
            </a:p>
          </p:txBody>
        </p:sp>
      </p:grpSp>
      <p:grpSp>
        <p:nvGrpSpPr>
          <p:cNvPr id="11" name="Group 11"/>
          <p:cNvGrpSpPr/>
          <p:nvPr/>
        </p:nvGrpSpPr>
        <p:grpSpPr>
          <a:xfrm>
            <a:off x="1594879" y="5181313"/>
            <a:ext cx="4578325" cy="1175766"/>
            <a:chOff x="0" y="0"/>
            <a:chExt cx="1205814" cy="309667"/>
          </a:xfrm>
        </p:grpSpPr>
        <p:sp>
          <p:nvSpPr>
            <p:cNvPr id="12" name="Freeform 12"/>
            <p:cNvSpPr/>
            <p:nvPr/>
          </p:nvSpPr>
          <p:spPr>
            <a:xfrm>
              <a:off x="0" y="0"/>
              <a:ext cx="1205814"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13" name="TextBox 13"/>
            <p:cNvSpPr txBox="1"/>
            <p:nvPr/>
          </p:nvSpPr>
          <p:spPr>
            <a:xfrm>
              <a:off x="0" y="-66675"/>
              <a:ext cx="120581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Geographical Proximity</a:t>
              </a:r>
            </a:p>
          </p:txBody>
        </p:sp>
      </p:grpSp>
      <p:grpSp>
        <p:nvGrpSpPr>
          <p:cNvPr id="14" name="Group 14"/>
          <p:cNvGrpSpPr/>
          <p:nvPr/>
        </p:nvGrpSpPr>
        <p:grpSpPr>
          <a:xfrm rot="10800000">
            <a:off x="14447117" y="-237142"/>
            <a:ext cx="7681766" cy="3540443"/>
            <a:chOff x="0" y="0"/>
            <a:chExt cx="406400" cy="187305"/>
          </a:xfrm>
        </p:grpSpPr>
        <p:sp>
          <p:nvSpPr>
            <p:cNvPr id="15" name="Freeform 15"/>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txBody>
            <a:bodyPr/>
            <a:lstStyle/>
            <a:p>
              <a:endParaRPr lang="en-US"/>
            </a:p>
          </p:txBody>
        </p:sp>
        <p:sp>
          <p:nvSpPr>
            <p:cNvPr id="16" name="TextBox 16"/>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1594879" y="7138129"/>
            <a:ext cx="4578325" cy="1175766"/>
            <a:chOff x="0" y="0"/>
            <a:chExt cx="1205814" cy="309667"/>
          </a:xfrm>
        </p:grpSpPr>
        <p:sp>
          <p:nvSpPr>
            <p:cNvPr id="18" name="Freeform 18"/>
            <p:cNvSpPr/>
            <p:nvPr/>
          </p:nvSpPr>
          <p:spPr>
            <a:xfrm>
              <a:off x="0" y="0"/>
              <a:ext cx="1205814"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19" name="TextBox 19"/>
            <p:cNvSpPr txBox="1"/>
            <p:nvPr/>
          </p:nvSpPr>
          <p:spPr>
            <a:xfrm>
              <a:off x="0" y="-66675"/>
              <a:ext cx="120581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Economic Relations</a:t>
              </a:r>
            </a:p>
          </p:txBody>
        </p:sp>
      </p:grpSp>
      <p:grpSp>
        <p:nvGrpSpPr>
          <p:cNvPr id="20" name="Group 20"/>
          <p:cNvGrpSpPr/>
          <p:nvPr/>
        </p:nvGrpSpPr>
        <p:grpSpPr>
          <a:xfrm rot="5400000">
            <a:off x="6340413" y="3642524"/>
            <a:ext cx="551923" cy="310858"/>
            <a:chOff x="0" y="0"/>
            <a:chExt cx="812800" cy="457791"/>
          </a:xfrm>
        </p:grpSpPr>
        <p:sp>
          <p:nvSpPr>
            <p:cNvPr id="21" name="Freeform 21"/>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22" name="TextBox 22"/>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grpSp>
        <p:nvGrpSpPr>
          <p:cNvPr id="23" name="Group 23"/>
          <p:cNvGrpSpPr/>
          <p:nvPr/>
        </p:nvGrpSpPr>
        <p:grpSpPr>
          <a:xfrm rot="5400000">
            <a:off x="6340413" y="5613767"/>
            <a:ext cx="551923" cy="310858"/>
            <a:chOff x="0" y="0"/>
            <a:chExt cx="812800" cy="457791"/>
          </a:xfrm>
        </p:grpSpPr>
        <p:sp>
          <p:nvSpPr>
            <p:cNvPr id="24" name="Freeform 24"/>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25" name="TextBox 25"/>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grpSp>
        <p:nvGrpSpPr>
          <p:cNvPr id="26" name="Group 26"/>
          <p:cNvGrpSpPr/>
          <p:nvPr/>
        </p:nvGrpSpPr>
        <p:grpSpPr>
          <a:xfrm rot="-5400000">
            <a:off x="597309" y="7570582"/>
            <a:ext cx="551923" cy="310858"/>
            <a:chOff x="0" y="0"/>
            <a:chExt cx="812800" cy="457791"/>
          </a:xfrm>
        </p:grpSpPr>
        <p:sp>
          <p:nvSpPr>
            <p:cNvPr id="27" name="Freeform 27"/>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28" name="TextBox 28"/>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29" name="TextBox 29"/>
          <p:cNvSpPr txBox="1"/>
          <p:nvPr/>
        </p:nvSpPr>
        <p:spPr>
          <a:xfrm>
            <a:off x="873270" y="445685"/>
            <a:ext cx="12627597" cy="2000548"/>
          </a:xfrm>
          <a:prstGeom prst="rect">
            <a:avLst/>
          </a:prstGeom>
        </p:spPr>
        <p:txBody>
          <a:bodyPr lIns="0" tIns="0" rIns="0" bIns="0" rtlCol="0" anchor="t">
            <a:spAutoFit/>
          </a:bodyPr>
          <a:lstStyle/>
          <a:p>
            <a:pPr algn="l">
              <a:lnSpc>
                <a:spcPts val="7800"/>
              </a:lnSpc>
            </a:pPr>
            <a:r>
              <a:rPr lang="en-US" sz="6500">
                <a:solidFill>
                  <a:srgbClr val="A20E20"/>
                </a:solidFill>
                <a:latin typeface="TT Hoves Bold"/>
              </a:rPr>
              <a:t>Would Products be sent from Taiwan to South Korea?</a:t>
            </a:r>
          </a:p>
        </p:txBody>
      </p:sp>
      <p:grpSp>
        <p:nvGrpSpPr>
          <p:cNvPr id="30" name="Group 30"/>
          <p:cNvGrpSpPr/>
          <p:nvPr/>
        </p:nvGrpSpPr>
        <p:grpSpPr>
          <a:xfrm rot="5400000">
            <a:off x="6340413" y="7570582"/>
            <a:ext cx="551923" cy="310858"/>
            <a:chOff x="0" y="0"/>
            <a:chExt cx="812800" cy="457791"/>
          </a:xfrm>
        </p:grpSpPr>
        <p:sp>
          <p:nvSpPr>
            <p:cNvPr id="31" name="Freeform 31"/>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32" name="TextBox 32"/>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grpSp>
        <p:nvGrpSpPr>
          <p:cNvPr id="33" name="Group 33"/>
          <p:cNvGrpSpPr/>
          <p:nvPr/>
        </p:nvGrpSpPr>
        <p:grpSpPr>
          <a:xfrm rot="-5400000">
            <a:off x="597309" y="5613767"/>
            <a:ext cx="551923" cy="310858"/>
            <a:chOff x="0" y="0"/>
            <a:chExt cx="812800" cy="457791"/>
          </a:xfrm>
        </p:grpSpPr>
        <p:sp>
          <p:nvSpPr>
            <p:cNvPr id="34" name="Freeform 34"/>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35" name="TextBox 35"/>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grpSp>
        <p:nvGrpSpPr>
          <p:cNvPr id="36" name="Group 36"/>
          <p:cNvGrpSpPr/>
          <p:nvPr/>
        </p:nvGrpSpPr>
        <p:grpSpPr>
          <a:xfrm rot="-5400000">
            <a:off x="597309" y="3642524"/>
            <a:ext cx="551923" cy="310858"/>
            <a:chOff x="0" y="0"/>
            <a:chExt cx="812800" cy="457791"/>
          </a:xfrm>
        </p:grpSpPr>
        <p:sp>
          <p:nvSpPr>
            <p:cNvPr id="37" name="Freeform 37"/>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38" name="TextBox 38"/>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39" name="Freeform 39"/>
          <p:cNvSpPr/>
          <p:nvPr/>
        </p:nvSpPr>
        <p:spPr>
          <a:xfrm>
            <a:off x="15118050" y="9304357"/>
            <a:ext cx="2484851" cy="724748"/>
          </a:xfrm>
          <a:custGeom>
            <a:avLst/>
            <a:gdLst/>
            <a:ahLst/>
            <a:cxnLst/>
            <a:rect l="l" t="t" r="r" b="b"/>
            <a:pathLst>
              <a:path w="2484851" h="724748">
                <a:moveTo>
                  <a:pt x="0" y="0"/>
                </a:moveTo>
                <a:lnTo>
                  <a:pt x="2484851" y="0"/>
                </a:lnTo>
                <a:lnTo>
                  <a:pt x="2484851" y="724749"/>
                </a:lnTo>
                <a:lnTo>
                  <a:pt x="0" y="724749"/>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602E0537-E954-B7B0-7D66-819E86F08707}"/>
              </a:ext>
            </a:extLst>
          </p:cNvPr>
          <p:cNvGraphicFramePr>
            <a:graphicFrameLocks noChangeAspect="1"/>
          </p:cNvGraphicFramePr>
          <p:nvPr>
            <p:custDataLst>
              <p:tags r:id="rId1"/>
            </p:custDataLst>
            <p:extLst>
              <p:ext uri="{D42A27DB-BD31-4B8C-83A1-F6EECF244321}">
                <p14:modId xmlns:p14="http://schemas.microsoft.com/office/powerpoint/2010/main" val="1695947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25" name="think-cell data - do not delete" hidden="1">
                        <a:extLst>
                          <a:ext uri="{FF2B5EF4-FFF2-40B4-BE49-F238E27FC236}">
                            <a16:creationId xmlns:a16="http://schemas.microsoft.com/office/drawing/2014/main" id="{602E0537-E954-B7B0-7D66-819E86F087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9C80FF26-D8FC-0F53-FCDD-4A914F7A9160}"/>
              </a:ext>
            </a:extLst>
          </p:cNvPr>
          <p:cNvPicPr>
            <a:picLocks noChangeAspect="1"/>
          </p:cNvPicPr>
          <p:nvPr/>
        </p:nvPicPr>
        <p:blipFill rotWithShape="1">
          <a:blip r:embed="rId6"/>
          <a:srcRect l="69138" t="21774" r="338" b="-2099"/>
          <a:stretch/>
        </p:blipFill>
        <p:spPr>
          <a:xfrm>
            <a:off x="-4651294" y="0"/>
            <a:ext cx="12205119" cy="10706100"/>
          </a:xfrm>
          <a:prstGeom prst="rect">
            <a:avLst/>
          </a:prstGeom>
        </p:spPr>
      </p:pic>
      <p:grpSp>
        <p:nvGrpSpPr>
          <p:cNvPr id="2" name="Group 2"/>
          <p:cNvGrpSpPr/>
          <p:nvPr/>
        </p:nvGrpSpPr>
        <p:grpSpPr>
          <a:xfrm>
            <a:off x="8258697" y="5227489"/>
            <a:ext cx="7463017" cy="551924"/>
            <a:chOff x="0" y="429611"/>
            <a:chExt cx="9950691" cy="735898"/>
          </a:xfrm>
        </p:grpSpPr>
        <p:grpSp>
          <p:nvGrpSpPr>
            <p:cNvPr id="3" name="Group 3"/>
            <p:cNvGrpSpPr/>
            <p:nvPr/>
          </p:nvGrpSpPr>
          <p:grpSpPr>
            <a:xfrm rot="-5400000">
              <a:off x="-160710" y="590321"/>
              <a:ext cx="735898" cy="414478"/>
              <a:chOff x="0" y="0"/>
              <a:chExt cx="812800" cy="457791"/>
            </a:xfrm>
          </p:grpSpPr>
          <p:sp>
            <p:nvSpPr>
              <p:cNvPr id="4" name="Freeform 4"/>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5" name="TextBox 5"/>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6" name="TextBox 6"/>
            <p:cNvSpPr txBox="1"/>
            <p:nvPr/>
          </p:nvSpPr>
          <p:spPr>
            <a:xfrm>
              <a:off x="1180403" y="534496"/>
              <a:ext cx="8770288" cy="526126"/>
            </a:xfrm>
            <a:prstGeom prst="rect">
              <a:avLst/>
            </a:prstGeom>
          </p:spPr>
          <p:txBody>
            <a:bodyPr lIns="0" tIns="0" rIns="0" bIns="0" rtlCol="0" anchor="t">
              <a:spAutoFit/>
            </a:bodyPr>
            <a:lstStyle/>
            <a:p>
              <a:pPr algn="l">
                <a:lnSpc>
                  <a:spcPts val="3359"/>
                </a:lnSpc>
              </a:pPr>
              <a:r>
                <a:rPr lang="en-US" sz="2400">
                  <a:solidFill>
                    <a:srgbClr val="2A2E3A"/>
                  </a:solidFill>
                  <a:latin typeface="Helios"/>
                </a:rPr>
                <a:t>Alternative Routes</a:t>
              </a:r>
            </a:p>
          </p:txBody>
        </p:sp>
      </p:grpSp>
      <p:grpSp>
        <p:nvGrpSpPr>
          <p:cNvPr id="7" name="Group 7"/>
          <p:cNvGrpSpPr/>
          <p:nvPr/>
        </p:nvGrpSpPr>
        <p:grpSpPr>
          <a:xfrm>
            <a:off x="-2291499" y="9211033"/>
            <a:ext cx="5765006" cy="1028700"/>
            <a:chOff x="0" y="0"/>
            <a:chExt cx="7686674" cy="1371600"/>
          </a:xfrm>
        </p:grpSpPr>
        <p:grpSp>
          <p:nvGrpSpPr>
            <p:cNvPr id="8" name="Group 8"/>
            <p:cNvGrpSpPr/>
            <p:nvPr/>
          </p:nvGrpSpPr>
          <p:grpSpPr>
            <a:xfrm>
              <a:off x="0" y="0"/>
              <a:ext cx="7686674" cy="1371600"/>
              <a:chOff x="0" y="0"/>
              <a:chExt cx="1049690" cy="187305"/>
            </a:xfrm>
          </p:grpSpPr>
          <p:sp>
            <p:nvSpPr>
              <p:cNvPr id="9" name="Freeform 9"/>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10" name="TextBox 10"/>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grpSp>
        <p:nvGrpSpPr>
          <p:cNvPr id="12" name="Group 12"/>
          <p:cNvGrpSpPr/>
          <p:nvPr/>
        </p:nvGrpSpPr>
        <p:grpSpPr>
          <a:xfrm>
            <a:off x="8258697" y="3296423"/>
            <a:ext cx="7463017" cy="551924"/>
            <a:chOff x="0" y="150211"/>
            <a:chExt cx="9950691" cy="735898"/>
          </a:xfrm>
        </p:grpSpPr>
        <p:grpSp>
          <p:nvGrpSpPr>
            <p:cNvPr id="13" name="Group 13"/>
            <p:cNvGrpSpPr/>
            <p:nvPr/>
          </p:nvGrpSpPr>
          <p:grpSpPr>
            <a:xfrm rot="-5400000">
              <a:off x="-160710" y="310921"/>
              <a:ext cx="735898" cy="414478"/>
              <a:chOff x="0" y="0"/>
              <a:chExt cx="812800" cy="457791"/>
            </a:xfrm>
          </p:grpSpPr>
          <p:sp>
            <p:nvSpPr>
              <p:cNvPr id="14" name="Freeform 14"/>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15" name="TextBox 15"/>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16" name="TextBox 16"/>
            <p:cNvSpPr txBox="1"/>
            <p:nvPr/>
          </p:nvSpPr>
          <p:spPr>
            <a:xfrm>
              <a:off x="1180403" y="255096"/>
              <a:ext cx="8770288" cy="526128"/>
            </a:xfrm>
            <a:prstGeom prst="rect">
              <a:avLst/>
            </a:prstGeom>
          </p:spPr>
          <p:txBody>
            <a:bodyPr lIns="0" tIns="0" rIns="0" bIns="0" rtlCol="0" anchor="t">
              <a:spAutoFit/>
            </a:bodyPr>
            <a:lstStyle/>
            <a:p>
              <a:pPr algn="l">
                <a:lnSpc>
                  <a:spcPts val="3359"/>
                </a:lnSpc>
              </a:pPr>
              <a:r>
                <a:rPr lang="en-US" sz="2400">
                  <a:solidFill>
                    <a:srgbClr val="2A2E3A"/>
                  </a:solidFill>
                  <a:latin typeface="Helios"/>
                </a:rPr>
                <a:t>Multiple Suppliers</a:t>
              </a:r>
            </a:p>
          </p:txBody>
        </p:sp>
      </p:grpSp>
      <p:grpSp>
        <p:nvGrpSpPr>
          <p:cNvPr id="17" name="Group 17"/>
          <p:cNvGrpSpPr/>
          <p:nvPr/>
        </p:nvGrpSpPr>
        <p:grpSpPr>
          <a:xfrm rot="-5400000">
            <a:off x="8138164" y="7166430"/>
            <a:ext cx="551923" cy="310858"/>
            <a:chOff x="0" y="0"/>
            <a:chExt cx="812800" cy="457791"/>
          </a:xfrm>
        </p:grpSpPr>
        <p:sp>
          <p:nvSpPr>
            <p:cNvPr id="18" name="Freeform 18"/>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19" name="TextBox 19"/>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20" name="Freeform 20"/>
          <p:cNvSpPr/>
          <p:nvPr/>
        </p:nvSpPr>
        <p:spPr>
          <a:xfrm>
            <a:off x="0" y="9258384"/>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7"/>
            <a:stretch>
              <a:fillRect/>
            </a:stretch>
          </a:blipFill>
        </p:spPr>
        <p:txBody>
          <a:bodyPr/>
          <a:lstStyle/>
          <a:p>
            <a:endParaRPr lang="en-US"/>
          </a:p>
        </p:txBody>
      </p:sp>
      <p:sp>
        <p:nvSpPr>
          <p:cNvPr id="22" name="TextBox 22"/>
          <p:cNvSpPr txBox="1"/>
          <p:nvPr/>
        </p:nvSpPr>
        <p:spPr>
          <a:xfrm>
            <a:off x="8258697" y="1258288"/>
            <a:ext cx="9036410" cy="1000274"/>
          </a:xfrm>
          <a:prstGeom prst="rect">
            <a:avLst/>
          </a:prstGeom>
        </p:spPr>
        <p:txBody>
          <a:bodyPr wrap="square" lIns="0" tIns="0" rIns="0" bIns="0" rtlCol="0" anchor="t">
            <a:spAutoFit/>
          </a:bodyPr>
          <a:lstStyle/>
          <a:p>
            <a:pPr algn="l">
              <a:lnSpc>
                <a:spcPts val="7800"/>
              </a:lnSpc>
            </a:pPr>
            <a:r>
              <a:rPr lang="en-US" sz="6500">
                <a:solidFill>
                  <a:srgbClr val="A20E20"/>
                </a:solidFill>
                <a:latin typeface="TT Hoves Bold"/>
              </a:rPr>
              <a:t>Mitigation Strategies</a:t>
            </a:r>
          </a:p>
        </p:txBody>
      </p:sp>
      <p:sp>
        <p:nvSpPr>
          <p:cNvPr id="23" name="TextBox 23"/>
          <p:cNvSpPr txBox="1"/>
          <p:nvPr/>
        </p:nvSpPr>
        <p:spPr>
          <a:xfrm>
            <a:off x="9143998" y="7116498"/>
            <a:ext cx="6577716" cy="394595"/>
          </a:xfrm>
          <a:prstGeom prst="rect">
            <a:avLst/>
          </a:prstGeom>
        </p:spPr>
        <p:txBody>
          <a:bodyPr lIns="0" tIns="0" rIns="0" bIns="0" rtlCol="0" anchor="t">
            <a:spAutoFit/>
          </a:bodyPr>
          <a:lstStyle/>
          <a:p>
            <a:pPr algn="l">
              <a:lnSpc>
                <a:spcPts val="3359"/>
              </a:lnSpc>
            </a:pPr>
            <a:r>
              <a:rPr lang="en-US" sz="2400">
                <a:solidFill>
                  <a:srgbClr val="2A2E3A"/>
                </a:solidFill>
                <a:latin typeface="Helios"/>
              </a:rPr>
              <a:t>Buffer Stocks</a:t>
            </a:r>
          </a:p>
        </p:txBody>
      </p:sp>
    </p:spTree>
    <p:extLst>
      <p:ext uri="{BB962C8B-B14F-4D97-AF65-F5344CB8AC3E}">
        <p14:creationId xmlns:p14="http://schemas.microsoft.com/office/powerpoint/2010/main" val="1928707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hink-cell data - do not delete" hidden="1">
            <a:extLst>
              <a:ext uri="{FF2B5EF4-FFF2-40B4-BE49-F238E27FC236}">
                <a16:creationId xmlns:a16="http://schemas.microsoft.com/office/drawing/2014/main" id="{DB5CC475-DEAC-BACC-E337-7BF12ABD6E08}"/>
              </a:ext>
            </a:extLst>
          </p:cNvPr>
          <p:cNvGraphicFramePr>
            <a:graphicFrameLocks noChangeAspect="1"/>
          </p:cNvGraphicFramePr>
          <p:nvPr>
            <p:custDataLst>
              <p:tags r:id="rId1"/>
            </p:custDataLst>
            <p:extLst>
              <p:ext uri="{D42A27DB-BD31-4B8C-83A1-F6EECF244321}">
                <p14:modId xmlns:p14="http://schemas.microsoft.com/office/powerpoint/2010/main" val="537035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41" name="think-cell data - do not delete" hidden="1">
                        <a:extLst>
                          <a:ext uri="{FF2B5EF4-FFF2-40B4-BE49-F238E27FC236}">
                            <a16:creationId xmlns:a16="http://schemas.microsoft.com/office/drawing/2014/main" id="{DB5CC475-DEAC-BACC-E337-7BF12ABD6E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4" descr="A map of the country&#10;&#10;Description automatically generated">
            <a:extLst>
              <a:ext uri="{FF2B5EF4-FFF2-40B4-BE49-F238E27FC236}">
                <a16:creationId xmlns:a16="http://schemas.microsoft.com/office/drawing/2014/main" id="{BCDE39FB-063A-1AA4-BA1E-1630176BC883}"/>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0" y="0"/>
            <a:ext cx="14782800" cy="10287000"/>
          </a:xfrm>
          <a:prstGeom prst="rect">
            <a:avLst/>
          </a:prstGeom>
        </p:spPr>
      </p:pic>
      <p:grpSp>
        <p:nvGrpSpPr>
          <p:cNvPr id="2" name="Group 2"/>
          <p:cNvGrpSpPr/>
          <p:nvPr/>
        </p:nvGrpSpPr>
        <p:grpSpPr>
          <a:xfrm>
            <a:off x="13826764" y="9049050"/>
            <a:ext cx="5765006" cy="1237950"/>
            <a:chOff x="0" y="-38100"/>
            <a:chExt cx="1049690" cy="225405"/>
          </a:xfrm>
        </p:grpSpPr>
        <p:sp>
          <p:nvSpPr>
            <p:cNvPr id="3" name="Freeform 3"/>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grpSp>
        <p:nvGrpSpPr>
          <p:cNvPr id="14" name="Group 14"/>
          <p:cNvGrpSpPr/>
          <p:nvPr/>
        </p:nvGrpSpPr>
        <p:grpSpPr>
          <a:xfrm rot="-10800000">
            <a:off x="14447117" y="-331087"/>
            <a:ext cx="7681766" cy="3540443"/>
            <a:chOff x="0" y="0"/>
            <a:chExt cx="406400" cy="187305"/>
          </a:xfrm>
        </p:grpSpPr>
        <p:sp>
          <p:nvSpPr>
            <p:cNvPr id="15" name="Freeform 15"/>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txBody>
            <a:bodyPr/>
            <a:lstStyle/>
            <a:p>
              <a:endParaRPr lang="en-US"/>
            </a:p>
          </p:txBody>
        </p:sp>
        <p:sp>
          <p:nvSpPr>
            <p:cNvPr id="16" name="TextBox 16"/>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
        <p:nvSpPr>
          <p:cNvPr id="39" name="Freeform 39"/>
          <p:cNvSpPr/>
          <p:nvPr/>
        </p:nvSpPr>
        <p:spPr>
          <a:xfrm>
            <a:off x="15466841" y="9305651"/>
            <a:ext cx="2484851" cy="724748"/>
          </a:xfrm>
          <a:custGeom>
            <a:avLst/>
            <a:gdLst/>
            <a:ahLst/>
            <a:cxnLst/>
            <a:rect l="l" t="t" r="r" b="b"/>
            <a:pathLst>
              <a:path w="2484851" h="724748">
                <a:moveTo>
                  <a:pt x="0" y="0"/>
                </a:moveTo>
                <a:lnTo>
                  <a:pt x="2484851" y="0"/>
                </a:lnTo>
                <a:lnTo>
                  <a:pt x="2484851" y="724749"/>
                </a:lnTo>
                <a:lnTo>
                  <a:pt x="0" y="724749"/>
                </a:lnTo>
                <a:lnTo>
                  <a:pt x="0" y="0"/>
                </a:lnTo>
                <a:close/>
              </a:path>
            </a:pathLst>
          </a:custGeom>
          <a:blipFill>
            <a:blip r:embed="rId7"/>
            <a:stretch>
              <a:fillRect/>
            </a:stretch>
          </a:blipFill>
        </p:spPr>
        <p:txBody>
          <a:bodyPr/>
          <a:lstStyle/>
          <a:p>
            <a:endParaRPr lang="en-US"/>
          </a:p>
        </p:txBody>
      </p:sp>
    </p:spTree>
    <p:extLst>
      <p:ext uri="{BB962C8B-B14F-4D97-AF65-F5344CB8AC3E}">
        <p14:creationId xmlns:p14="http://schemas.microsoft.com/office/powerpoint/2010/main" val="509933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4530829" y="-2097185"/>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149" y="8039347"/>
            <a:ext cx="3295436" cy="1073376"/>
            <a:chOff x="0" y="0"/>
            <a:chExt cx="867934" cy="282700"/>
          </a:xfrm>
        </p:grpSpPr>
        <p:sp>
          <p:nvSpPr>
            <p:cNvPr id="6" name="Freeform 6"/>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txBody>
            <a:bodyPr/>
            <a:lstStyle/>
            <a:p>
              <a:endParaRPr lang="en-US"/>
            </a:p>
          </p:txBody>
        </p:sp>
        <p:sp>
          <p:nvSpPr>
            <p:cNvPr id="7" name="TextBox 7"/>
            <p:cNvSpPr txBox="1"/>
            <p:nvPr/>
          </p:nvSpPr>
          <p:spPr>
            <a:xfrm>
              <a:off x="0" y="-66675"/>
              <a:ext cx="867934" cy="349375"/>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Market overview</a:t>
              </a:r>
            </a:p>
          </p:txBody>
        </p:sp>
      </p:grpSp>
      <p:grpSp>
        <p:nvGrpSpPr>
          <p:cNvPr id="8" name="Group 8"/>
          <p:cNvGrpSpPr/>
          <p:nvPr/>
        </p:nvGrpSpPr>
        <p:grpSpPr>
          <a:xfrm>
            <a:off x="8191535" y="6150682"/>
            <a:ext cx="3295436" cy="1073376"/>
            <a:chOff x="0" y="0"/>
            <a:chExt cx="867934" cy="282700"/>
          </a:xfrm>
        </p:grpSpPr>
        <p:sp>
          <p:nvSpPr>
            <p:cNvPr id="9" name="Freeform 9"/>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txBody>
            <a:bodyPr/>
            <a:lstStyle/>
            <a:p>
              <a:endParaRPr lang="en-US"/>
            </a:p>
          </p:txBody>
        </p:sp>
        <p:sp>
          <p:nvSpPr>
            <p:cNvPr id="10" name="TextBox 10"/>
            <p:cNvSpPr txBox="1"/>
            <p:nvPr/>
          </p:nvSpPr>
          <p:spPr>
            <a:xfrm>
              <a:off x="0" y="-66675"/>
              <a:ext cx="867934" cy="349375"/>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Customer profile</a:t>
              </a:r>
            </a:p>
          </p:txBody>
        </p:sp>
      </p:grpSp>
      <p:grpSp>
        <p:nvGrpSpPr>
          <p:cNvPr id="11" name="Group 11"/>
          <p:cNvGrpSpPr/>
          <p:nvPr/>
        </p:nvGrpSpPr>
        <p:grpSpPr>
          <a:xfrm>
            <a:off x="14416139" y="2880372"/>
            <a:ext cx="3734220" cy="1175766"/>
            <a:chOff x="0" y="0"/>
            <a:chExt cx="983498" cy="309667"/>
          </a:xfrm>
        </p:grpSpPr>
        <p:sp>
          <p:nvSpPr>
            <p:cNvPr id="12" name="Freeform 12"/>
            <p:cNvSpPr/>
            <p:nvPr/>
          </p:nvSpPr>
          <p:spPr>
            <a:xfrm>
              <a:off x="0" y="0"/>
              <a:ext cx="983498" cy="309667"/>
            </a:xfrm>
            <a:custGeom>
              <a:avLst/>
              <a:gdLst/>
              <a:ahLst/>
              <a:cxnLst/>
              <a:rect l="l" t="t" r="r" b="b"/>
              <a:pathLst>
                <a:path w="983498" h="309667">
                  <a:moveTo>
                    <a:pt x="0" y="0"/>
                  </a:moveTo>
                  <a:lnTo>
                    <a:pt x="983498" y="0"/>
                  </a:lnTo>
                  <a:lnTo>
                    <a:pt x="983498"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13" name="TextBox 13"/>
            <p:cNvSpPr txBox="1"/>
            <p:nvPr/>
          </p:nvSpPr>
          <p:spPr>
            <a:xfrm>
              <a:off x="0" y="-66675"/>
              <a:ext cx="983498"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Income &amp; purchasing power</a:t>
              </a:r>
            </a:p>
          </p:txBody>
        </p:sp>
      </p:grpSp>
      <p:sp>
        <p:nvSpPr>
          <p:cNvPr id="14" name="AutoShape 14"/>
          <p:cNvSpPr/>
          <p:nvPr/>
        </p:nvSpPr>
        <p:spPr>
          <a:xfrm flipV="1">
            <a:off x="4324136" y="6687370"/>
            <a:ext cx="3867399" cy="2034243"/>
          </a:xfrm>
          <a:prstGeom prst="line">
            <a:avLst/>
          </a:prstGeom>
          <a:ln w="9525" cap="flat">
            <a:solidFill>
              <a:srgbClr val="2A2E3A"/>
            </a:solidFill>
            <a:prstDash val="solid"/>
            <a:headEnd type="none" w="sm" len="sm"/>
            <a:tailEnd type="none" w="sm" len="sm"/>
          </a:ln>
        </p:spPr>
        <p:txBody>
          <a:bodyPr/>
          <a:lstStyle/>
          <a:p>
            <a:endParaRPr lang="en-US"/>
          </a:p>
        </p:txBody>
      </p:sp>
      <p:sp>
        <p:nvSpPr>
          <p:cNvPr id="15" name="AutoShape 15"/>
          <p:cNvSpPr/>
          <p:nvPr/>
        </p:nvSpPr>
        <p:spPr>
          <a:xfrm flipV="1">
            <a:off x="11486971" y="4056138"/>
            <a:ext cx="2929168" cy="2631232"/>
          </a:xfrm>
          <a:prstGeom prst="line">
            <a:avLst/>
          </a:prstGeom>
          <a:ln w="9525" cap="flat">
            <a:solidFill>
              <a:srgbClr val="2A2E3A"/>
            </a:solidFill>
            <a:prstDash val="solid"/>
            <a:headEnd type="none" w="sm" len="sm"/>
            <a:tailEnd type="none" w="sm" len="sm"/>
          </a:ln>
        </p:spPr>
        <p:txBody>
          <a:bodyPr/>
          <a:lstStyle/>
          <a:p>
            <a:endParaRPr lang="en-US"/>
          </a:p>
        </p:txBody>
      </p:sp>
      <p:grpSp>
        <p:nvGrpSpPr>
          <p:cNvPr id="16" name="Group 16"/>
          <p:cNvGrpSpPr/>
          <p:nvPr/>
        </p:nvGrpSpPr>
        <p:grpSpPr>
          <a:xfrm>
            <a:off x="-1440870" y="9258300"/>
            <a:ext cx="5765006" cy="1028700"/>
            <a:chOff x="0" y="0"/>
            <a:chExt cx="7686674" cy="1371600"/>
          </a:xfrm>
        </p:grpSpPr>
        <p:grpSp>
          <p:nvGrpSpPr>
            <p:cNvPr id="17" name="Group 17"/>
            <p:cNvGrpSpPr/>
            <p:nvPr/>
          </p:nvGrpSpPr>
          <p:grpSpPr>
            <a:xfrm>
              <a:off x="0" y="0"/>
              <a:ext cx="7686674" cy="1371600"/>
              <a:chOff x="0" y="0"/>
              <a:chExt cx="1049690" cy="187305"/>
            </a:xfrm>
          </p:grpSpPr>
          <p:sp>
            <p:nvSpPr>
              <p:cNvPr id="18" name="Freeform 18"/>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19" name="TextBox 19"/>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sp>
        <p:nvSpPr>
          <p:cNvPr id="21" name="Freeform 21"/>
          <p:cNvSpPr/>
          <p:nvPr/>
        </p:nvSpPr>
        <p:spPr>
          <a:xfrm>
            <a:off x="9259526" y="4552894"/>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Freeform 22"/>
          <p:cNvSpPr/>
          <p:nvPr/>
        </p:nvSpPr>
        <p:spPr>
          <a:xfrm>
            <a:off x="2098094" y="6501040"/>
            <a:ext cx="1156649" cy="1173721"/>
          </a:xfrm>
          <a:custGeom>
            <a:avLst/>
            <a:gdLst/>
            <a:ahLst/>
            <a:cxnLst/>
            <a:rect l="l" t="t" r="r" b="b"/>
            <a:pathLst>
              <a:path w="1156649" h="1173721">
                <a:moveTo>
                  <a:pt x="0" y="0"/>
                </a:moveTo>
                <a:lnTo>
                  <a:pt x="1156648" y="0"/>
                </a:lnTo>
                <a:lnTo>
                  <a:pt x="1156648"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a:off x="15718955" y="1641568"/>
            <a:ext cx="1156335" cy="1040701"/>
          </a:xfrm>
          <a:custGeom>
            <a:avLst/>
            <a:gdLst/>
            <a:ahLst/>
            <a:cxnLst/>
            <a:rect l="l" t="t" r="r" b="b"/>
            <a:pathLst>
              <a:path w="1156335" h="1040701">
                <a:moveTo>
                  <a:pt x="0" y="0"/>
                </a:moveTo>
                <a:lnTo>
                  <a:pt x="1156335" y="0"/>
                </a:lnTo>
                <a:lnTo>
                  <a:pt x="1156335" y="1040701"/>
                </a:lnTo>
                <a:lnTo>
                  <a:pt x="0" y="10407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24"/>
          <p:cNvSpPr/>
          <p:nvPr/>
        </p:nvSpPr>
        <p:spPr>
          <a:xfrm>
            <a:off x="16292" y="9385306"/>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8"/>
            <a:stretch>
              <a:fillRect/>
            </a:stretch>
          </a:blipFill>
        </p:spPr>
        <p:txBody>
          <a:bodyPr/>
          <a:lstStyle/>
          <a:p>
            <a:endParaRPr lang="en-US"/>
          </a:p>
        </p:txBody>
      </p:sp>
      <p:sp>
        <p:nvSpPr>
          <p:cNvPr id="25" name="TextBox 25"/>
          <p:cNvSpPr txBox="1"/>
          <p:nvPr/>
        </p:nvSpPr>
        <p:spPr>
          <a:xfrm>
            <a:off x="1028700" y="1176338"/>
            <a:ext cx="11988230" cy="990600"/>
          </a:xfrm>
          <a:prstGeom prst="rect">
            <a:avLst/>
          </a:prstGeom>
        </p:spPr>
        <p:txBody>
          <a:bodyPr lIns="0" tIns="0" rIns="0" bIns="0" rtlCol="0" anchor="t">
            <a:spAutoFit/>
          </a:bodyPr>
          <a:lstStyle/>
          <a:p>
            <a:pPr algn="l">
              <a:lnSpc>
                <a:spcPts val="7800"/>
              </a:lnSpc>
            </a:pPr>
            <a:r>
              <a:rPr lang="en-US" sz="6500">
                <a:solidFill>
                  <a:srgbClr val="FFFFFF"/>
                </a:solidFill>
                <a:latin typeface="TT Hoves Bold"/>
              </a:rPr>
              <a:t>Economic considerations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4527587" y="-4153896"/>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4090715" y="9258300"/>
            <a:ext cx="5765006" cy="1028700"/>
            <a:chOff x="0" y="0"/>
            <a:chExt cx="7686674" cy="1371600"/>
          </a:xfrm>
        </p:grpSpPr>
        <p:grpSp>
          <p:nvGrpSpPr>
            <p:cNvPr id="6" name="Group 6"/>
            <p:cNvGrpSpPr/>
            <p:nvPr/>
          </p:nvGrpSpPr>
          <p:grpSpPr>
            <a:xfrm>
              <a:off x="0" y="0"/>
              <a:ext cx="7686674" cy="1371600"/>
              <a:chOff x="0" y="0"/>
              <a:chExt cx="1049690" cy="187305"/>
            </a:xfrm>
          </p:grpSpPr>
          <p:sp>
            <p:nvSpPr>
              <p:cNvPr id="7" name="Freeform 7"/>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8" name="TextBox 8"/>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sp>
        <p:nvSpPr>
          <p:cNvPr id="10" name="Freeform 10"/>
          <p:cNvSpPr/>
          <p:nvPr/>
        </p:nvSpPr>
        <p:spPr>
          <a:xfrm>
            <a:off x="15554320" y="9305651"/>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3"/>
            <a:stretch>
              <a:fillRect/>
            </a:stretch>
          </a:blipFill>
        </p:spPr>
        <p:txBody>
          <a:bodyPr/>
          <a:lstStyle/>
          <a:p>
            <a:endParaRPr lang="en-US"/>
          </a:p>
        </p:txBody>
      </p:sp>
      <p:sp>
        <p:nvSpPr>
          <p:cNvPr id="12" name="TextBox 25">
            <a:extLst>
              <a:ext uri="{FF2B5EF4-FFF2-40B4-BE49-F238E27FC236}">
                <a16:creationId xmlns:a16="http://schemas.microsoft.com/office/drawing/2014/main" id="{FBA5A478-BC50-617C-78D1-3BFB06B8FA1D}"/>
              </a:ext>
            </a:extLst>
          </p:cNvPr>
          <p:cNvSpPr txBox="1"/>
          <p:nvPr/>
        </p:nvSpPr>
        <p:spPr>
          <a:xfrm>
            <a:off x="932906" y="227280"/>
            <a:ext cx="11988230" cy="990600"/>
          </a:xfrm>
          <a:prstGeom prst="rect">
            <a:avLst/>
          </a:prstGeom>
        </p:spPr>
        <p:txBody>
          <a:bodyPr lIns="0" tIns="0" rIns="0" bIns="0" rtlCol="0" anchor="t">
            <a:spAutoFit/>
          </a:bodyPr>
          <a:lstStyle/>
          <a:p>
            <a:pPr algn="l">
              <a:lnSpc>
                <a:spcPts val="7800"/>
              </a:lnSpc>
            </a:pPr>
            <a:r>
              <a:rPr lang="en-US" sz="6500">
                <a:solidFill>
                  <a:srgbClr val="FFFFFF"/>
                </a:solidFill>
                <a:latin typeface="TT Hoves Bold"/>
              </a:rPr>
              <a:t>Stable Growth</a:t>
            </a:r>
          </a:p>
        </p:txBody>
      </p:sp>
      <p:pic>
        <p:nvPicPr>
          <p:cNvPr id="11" name="Picture 10" descr="A graph with a line going up&#10;&#10;Description automatically generated">
            <a:extLst>
              <a:ext uri="{FF2B5EF4-FFF2-40B4-BE49-F238E27FC236}">
                <a16:creationId xmlns:a16="http://schemas.microsoft.com/office/drawing/2014/main" id="{DB637621-05B9-A887-0EBD-399654E5F4B1}"/>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352664" y="2822976"/>
            <a:ext cx="9007813" cy="4953000"/>
          </a:xfrm>
          <a:prstGeom prst="rect">
            <a:avLst/>
          </a:prstGeom>
        </p:spPr>
      </p:pic>
      <p:pic>
        <p:nvPicPr>
          <p:cNvPr id="14" name="Picture 13" descr="A graph with a line and a line&#10;&#10;Description automatically generated">
            <a:extLst>
              <a:ext uri="{FF2B5EF4-FFF2-40B4-BE49-F238E27FC236}">
                <a16:creationId xmlns:a16="http://schemas.microsoft.com/office/drawing/2014/main" id="{E00CC3E7-47C0-3FF6-9526-289FB00F947F}"/>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9360476" y="2333762"/>
            <a:ext cx="8678695" cy="544221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842ADF96-6DC2-2DB4-F5C0-83EDB681AD3E}"/>
              </a:ext>
            </a:extLst>
          </p:cNvPr>
          <p:cNvGraphicFramePr>
            <a:graphicFrameLocks noChangeAspect="1"/>
          </p:cNvGraphicFramePr>
          <p:nvPr>
            <p:custDataLst>
              <p:tags r:id="rId1"/>
            </p:custDataLst>
            <p:extLst>
              <p:ext uri="{D42A27DB-BD31-4B8C-83A1-F6EECF244321}">
                <p14:modId xmlns:p14="http://schemas.microsoft.com/office/powerpoint/2010/main" val="2685423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15" name="think-cell data - do not delete" hidden="1">
                        <a:extLst>
                          <a:ext uri="{FF2B5EF4-FFF2-40B4-BE49-F238E27FC236}">
                            <a16:creationId xmlns:a16="http://schemas.microsoft.com/office/drawing/2014/main" id="{842ADF96-6DC2-2DB4-F5C0-83EDB681AD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9445A100-4008-86E5-30C7-D6D7320A9EA0}"/>
              </a:ext>
            </a:extLst>
          </p:cNvPr>
          <p:cNvPicPr>
            <a:picLocks noChangeAspect="1"/>
          </p:cNvPicPr>
          <p:nvPr/>
        </p:nvPicPr>
        <p:blipFill>
          <a:blip r:embed="rId6">
            <a:grayscl/>
          </a:blip>
          <a:stretch>
            <a:fillRect/>
          </a:stretch>
        </p:blipFill>
        <p:spPr>
          <a:xfrm>
            <a:off x="2301196" y="1161963"/>
            <a:ext cx="15986804" cy="9058889"/>
          </a:xfrm>
          <a:prstGeom prst="rect">
            <a:avLst/>
          </a:prstGeom>
        </p:spPr>
      </p:pic>
      <p:grpSp>
        <p:nvGrpSpPr>
          <p:cNvPr id="2" name="Group 2"/>
          <p:cNvGrpSpPr/>
          <p:nvPr/>
        </p:nvGrpSpPr>
        <p:grpSpPr>
          <a:xfrm rot="-10800000">
            <a:off x="-4527587" y="-4153896"/>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949597" y="9258300"/>
            <a:ext cx="5765006" cy="1028700"/>
            <a:chOff x="0" y="0"/>
            <a:chExt cx="7686674" cy="1371600"/>
          </a:xfrm>
        </p:grpSpPr>
        <p:grpSp>
          <p:nvGrpSpPr>
            <p:cNvPr id="6" name="Group 6"/>
            <p:cNvGrpSpPr/>
            <p:nvPr/>
          </p:nvGrpSpPr>
          <p:grpSpPr>
            <a:xfrm>
              <a:off x="0" y="0"/>
              <a:ext cx="7686674" cy="1371600"/>
              <a:chOff x="0" y="0"/>
              <a:chExt cx="1049690" cy="187305"/>
            </a:xfrm>
          </p:grpSpPr>
          <p:sp>
            <p:nvSpPr>
              <p:cNvPr id="7" name="Freeform 7"/>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8" name="TextBox 8"/>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sp>
        <p:nvSpPr>
          <p:cNvPr id="12" name="TextBox 25">
            <a:extLst>
              <a:ext uri="{FF2B5EF4-FFF2-40B4-BE49-F238E27FC236}">
                <a16:creationId xmlns:a16="http://schemas.microsoft.com/office/drawing/2014/main" id="{FBA5A478-BC50-617C-78D1-3BFB06B8FA1D}"/>
              </a:ext>
            </a:extLst>
          </p:cNvPr>
          <p:cNvSpPr txBox="1"/>
          <p:nvPr/>
        </p:nvSpPr>
        <p:spPr>
          <a:xfrm>
            <a:off x="932906" y="227280"/>
            <a:ext cx="11988230" cy="990600"/>
          </a:xfrm>
          <a:prstGeom prst="rect">
            <a:avLst/>
          </a:prstGeom>
        </p:spPr>
        <p:txBody>
          <a:bodyPr lIns="0" tIns="0" rIns="0" bIns="0" rtlCol="0" anchor="t">
            <a:spAutoFit/>
          </a:bodyPr>
          <a:lstStyle/>
          <a:p>
            <a:pPr algn="l">
              <a:lnSpc>
                <a:spcPts val="7800"/>
              </a:lnSpc>
            </a:pPr>
            <a:r>
              <a:rPr lang="en-US" sz="6500">
                <a:solidFill>
                  <a:srgbClr val="FFFFFF"/>
                </a:solidFill>
                <a:latin typeface="TT Hoves Bold"/>
              </a:rPr>
              <a:t>Defined Growth</a:t>
            </a:r>
          </a:p>
        </p:txBody>
      </p:sp>
      <p:sp>
        <p:nvSpPr>
          <p:cNvPr id="10" name="Freeform 24">
            <a:extLst>
              <a:ext uri="{FF2B5EF4-FFF2-40B4-BE49-F238E27FC236}">
                <a16:creationId xmlns:a16="http://schemas.microsoft.com/office/drawing/2014/main" id="{D1E120B3-14F9-D5C3-3E81-39E21244E2C9}"/>
              </a:ext>
            </a:extLst>
          </p:cNvPr>
          <p:cNvSpPr/>
          <p:nvPr/>
        </p:nvSpPr>
        <p:spPr>
          <a:xfrm>
            <a:off x="0" y="9334972"/>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7"/>
            <a:stretch>
              <a:fillRect/>
            </a:stretch>
          </a:blipFill>
        </p:spPr>
        <p:txBody>
          <a:bodyPr/>
          <a:lstStyle/>
          <a:p>
            <a:endParaRPr lang="en-US"/>
          </a:p>
        </p:txBody>
      </p:sp>
    </p:spTree>
    <p:extLst>
      <p:ext uri="{BB962C8B-B14F-4D97-AF65-F5344CB8AC3E}">
        <p14:creationId xmlns:p14="http://schemas.microsoft.com/office/powerpoint/2010/main" val="1441618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EA857F-F0C7-0AA0-60A9-11A0E1F2CCB9}"/>
              </a:ext>
            </a:extLst>
          </p:cNvPr>
          <p:cNvGraphicFramePr>
            <a:graphicFrameLocks noChangeAspect="1"/>
          </p:cNvGraphicFramePr>
          <p:nvPr>
            <p:custDataLst>
              <p:tags r:id="rId1"/>
            </p:custDataLst>
            <p:extLst>
              <p:ext uri="{D42A27DB-BD31-4B8C-83A1-F6EECF244321}">
                <p14:modId xmlns:p14="http://schemas.microsoft.com/office/powerpoint/2010/main" val="11811448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15" name="think-cell data - do not delete" hidden="1">
                        <a:extLst>
                          <a:ext uri="{FF2B5EF4-FFF2-40B4-BE49-F238E27FC236}">
                            <a16:creationId xmlns:a16="http://schemas.microsoft.com/office/drawing/2014/main" id="{34EA857F-F0C7-0AA0-60A9-11A0E1F2CCB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D34CDC78-0862-89C6-C250-5FE598507D61}"/>
              </a:ext>
            </a:extLst>
          </p:cNvPr>
          <p:cNvPicPr>
            <a:picLocks noChangeAspect="1"/>
          </p:cNvPicPr>
          <p:nvPr/>
        </p:nvPicPr>
        <p:blipFill rotWithShape="1">
          <a:blip r:embed="rId6">
            <a:grayscl/>
          </a:blip>
          <a:srcRect b="1666"/>
          <a:stretch/>
        </p:blipFill>
        <p:spPr>
          <a:xfrm>
            <a:off x="215261" y="1301845"/>
            <a:ext cx="16083683" cy="8967815"/>
          </a:xfrm>
          <a:prstGeom prst="rect">
            <a:avLst/>
          </a:prstGeom>
        </p:spPr>
      </p:pic>
      <p:grpSp>
        <p:nvGrpSpPr>
          <p:cNvPr id="2" name="Group 2"/>
          <p:cNvGrpSpPr/>
          <p:nvPr/>
        </p:nvGrpSpPr>
        <p:grpSpPr>
          <a:xfrm rot="-10800000">
            <a:off x="-4527587" y="-4153896"/>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4986261" y="9258300"/>
            <a:ext cx="5765006" cy="1028700"/>
            <a:chOff x="0" y="0"/>
            <a:chExt cx="7686674" cy="1371600"/>
          </a:xfrm>
        </p:grpSpPr>
        <p:grpSp>
          <p:nvGrpSpPr>
            <p:cNvPr id="6" name="Group 6"/>
            <p:cNvGrpSpPr/>
            <p:nvPr/>
          </p:nvGrpSpPr>
          <p:grpSpPr>
            <a:xfrm>
              <a:off x="0" y="0"/>
              <a:ext cx="7686674" cy="1371600"/>
              <a:chOff x="0" y="0"/>
              <a:chExt cx="1049690" cy="187305"/>
            </a:xfrm>
          </p:grpSpPr>
          <p:sp>
            <p:nvSpPr>
              <p:cNvPr id="7" name="Freeform 7"/>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8" name="TextBox 8"/>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sp>
        <p:nvSpPr>
          <p:cNvPr id="10" name="Freeform 10"/>
          <p:cNvSpPr/>
          <p:nvPr/>
        </p:nvSpPr>
        <p:spPr>
          <a:xfrm>
            <a:off x="16039042" y="9390861"/>
            <a:ext cx="2023715" cy="603206"/>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7"/>
            <a:stretch>
              <a:fillRect/>
            </a:stretch>
          </a:blipFill>
        </p:spPr>
        <p:txBody>
          <a:bodyPr/>
          <a:lstStyle/>
          <a:p>
            <a:endParaRPr lang="en-US"/>
          </a:p>
        </p:txBody>
      </p:sp>
      <p:sp>
        <p:nvSpPr>
          <p:cNvPr id="12" name="TextBox 25">
            <a:extLst>
              <a:ext uri="{FF2B5EF4-FFF2-40B4-BE49-F238E27FC236}">
                <a16:creationId xmlns:a16="http://schemas.microsoft.com/office/drawing/2014/main" id="{FBA5A478-BC50-617C-78D1-3BFB06B8FA1D}"/>
              </a:ext>
            </a:extLst>
          </p:cNvPr>
          <p:cNvSpPr txBox="1"/>
          <p:nvPr/>
        </p:nvSpPr>
        <p:spPr>
          <a:xfrm>
            <a:off x="932906" y="227280"/>
            <a:ext cx="11988230" cy="990600"/>
          </a:xfrm>
          <a:prstGeom prst="rect">
            <a:avLst/>
          </a:prstGeom>
        </p:spPr>
        <p:txBody>
          <a:bodyPr lIns="0" tIns="0" rIns="0" bIns="0" rtlCol="0" anchor="t">
            <a:spAutoFit/>
          </a:bodyPr>
          <a:lstStyle/>
          <a:p>
            <a:pPr algn="l">
              <a:lnSpc>
                <a:spcPts val="7800"/>
              </a:lnSpc>
            </a:pPr>
            <a:r>
              <a:rPr lang="en-US" sz="6500">
                <a:solidFill>
                  <a:srgbClr val="FFFFFF"/>
                </a:solidFill>
                <a:latin typeface="TT Hoves Bold"/>
              </a:rPr>
              <a:t>Established Foundation</a:t>
            </a:r>
          </a:p>
        </p:txBody>
      </p:sp>
    </p:spTree>
    <p:extLst>
      <p:ext uri="{BB962C8B-B14F-4D97-AF65-F5344CB8AC3E}">
        <p14:creationId xmlns:p14="http://schemas.microsoft.com/office/powerpoint/2010/main" val="2255988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FAE969AE-6F5E-B4F2-1B9B-22C73C71E772}"/>
              </a:ext>
            </a:extLst>
          </p:cNvPr>
          <p:cNvGraphicFramePr>
            <a:graphicFrameLocks noChangeAspect="1"/>
          </p:cNvGraphicFramePr>
          <p:nvPr>
            <p:custDataLst>
              <p:tags r:id="rId1"/>
            </p:custDataLst>
            <p:extLst>
              <p:ext uri="{D42A27DB-BD31-4B8C-83A1-F6EECF244321}">
                <p14:modId xmlns:p14="http://schemas.microsoft.com/office/powerpoint/2010/main" val="37625124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15" name="think-cell data - do not delete" hidden="1">
                        <a:extLst>
                          <a:ext uri="{FF2B5EF4-FFF2-40B4-BE49-F238E27FC236}">
                            <a16:creationId xmlns:a16="http://schemas.microsoft.com/office/drawing/2014/main" id="{FAE969AE-6F5E-B4F2-1B9B-22C73C71E7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13">
            <a:extLst>
              <a:ext uri="{FF2B5EF4-FFF2-40B4-BE49-F238E27FC236}">
                <a16:creationId xmlns:a16="http://schemas.microsoft.com/office/drawing/2014/main" id="{3F871B55-C8F9-9E6A-6AAE-E6CCBDCD7E56}"/>
              </a:ext>
            </a:extLst>
          </p:cNvPr>
          <p:cNvPicPr>
            <a:picLocks noChangeAspect="1"/>
          </p:cNvPicPr>
          <p:nvPr/>
        </p:nvPicPr>
        <p:blipFill>
          <a:blip r:embed="rId6">
            <a:grayscl/>
          </a:blip>
          <a:stretch>
            <a:fillRect/>
          </a:stretch>
        </p:blipFill>
        <p:spPr>
          <a:xfrm>
            <a:off x="5478885" y="3378255"/>
            <a:ext cx="12809115" cy="6908745"/>
          </a:xfrm>
          <a:prstGeom prst="rect">
            <a:avLst/>
          </a:prstGeom>
        </p:spPr>
      </p:pic>
      <p:grpSp>
        <p:nvGrpSpPr>
          <p:cNvPr id="2" name="Group 2"/>
          <p:cNvGrpSpPr/>
          <p:nvPr/>
        </p:nvGrpSpPr>
        <p:grpSpPr>
          <a:xfrm rot="-10800000">
            <a:off x="-4558398" y="-2610558"/>
            <a:ext cx="21627198" cy="7754057"/>
            <a:chOff x="-1658" y="-38100"/>
            <a:chExt cx="1012092" cy="313987"/>
          </a:xfrm>
        </p:grpSpPr>
        <p:sp>
          <p:nvSpPr>
            <p:cNvPr id="3" name="Freeform 3"/>
            <p:cNvSpPr/>
            <p:nvPr/>
          </p:nvSpPr>
          <p:spPr>
            <a:xfrm>
              <a:off x="-1658" y="23217"/>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55535" y="9258300"/>
            <a:ext cx="5765006" cy="1028700"/>
            <a:chOff x="0" y="0"/>
            <a:chExt cx="7686674" cy="1371600"/>
          </a:xfrm>
        </p:grpSpPr>
        <p:grpSp>
          <p:nvGrpSpPr>
            <p:cNvPr id="6" name="Group 6"/>
            <p:cNvGrpSpPr/>
            <p:nvPr/>
          </p:nvGrpSpPr>
          <p:grpSpPr>
            <a:xfrm>
              <a:off x="0" y="0"/>
              <a:ext cx="7686674" cy="1371600"/>
              <a:chOff x="0" y="0"/>
              <a:chExt cx="1049690" cy="187305"/>
            </a:xfrm>
          </p:grpSpPr>
          <p:sp>
            <p:nvSpPr>
              <p:cNvPr id="7" name="Freeform 7"/>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8" name="TextBox 8"/>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sp>
        <p:nvSpPr>
          <p:cNvPr id="10" name="Freeform 10"/>
          <p:cNvSpPr/>
          <p:nvPr/>
        </p:nvSpPr>
        <p:spPr>
          <a:xfrm>
            <a:off x="71058" y="9305651"/>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7"/>
            <a:stretch>
              <a:fillRect/>
            </a:stretch>
          </a:blipFill>
        </p:spPr>
        <p:txBody>
          <a:bodyPr/>
          <a:lstStyle/>
          <a:p>
            <a:endParaRPr lang="en-US"/>
          </a:p>
        </p:txBody>
      </p:sp>
      <p:sp>
        <p:nvSpPr>
          <p:cNvPr id="12" name="TextBox 25">
            <a:extLst>
              <a:ext uri="{FF2B5EF4-FFF2-40B4-BE49-F238E27FC236}">
                <a16:creationId xmlns:a16="http://schemas.microsoft.com/office/drawing/2014/main" id="{FBA5A478-BC50-617C-78D1-3BFB06B8FA1D}"/>
              </a:ext>
            </a:extLst>
          </p:cNvPr>
          <p:cNvSpPr txBox="1"/>
          <p:nvPr/>
        </p:nvSpPr>
        <p:spPr>
          <a:xfrm>
            <a:off x="838200" y="806544"/>
            <a:ext cx="11988230" cy="1000274"/>
          </a:xfrm>
          <a:prstGeom prst="rect">
            <a:avLst/>
          </a:prstGeom>
        </p:spPr>
        <p:txBody>
          <a:bodyPr lIns="0" tIns="0" rIns="0" bIns="0" rtlCol="0" anchor="t">
            <a:spAutoFit/>
          </a:bodyPr>
          <a:lstStyle/>
          <a:p>
            <a:pPr algn="l">
              <a:lnSpc>
                <a:spcPts val="7800"/>
              </a:lnSpc>
            </a:pPr>
            <a:r>
              <a:rPr lang="en-US" sz="6500">
                <a:solidFill>
                  <a:srgbClr val="FFFFFF"/>
                </a:solidFill>
                <a:latin typeface="TT Hoves Bold"/>
              </a:rPr>
              <a:t>Motivated Customer base</a:t>
            </a:r>
          </a:p>
        </p:txBody>
      </p:sp>
    </p:spTree>
    <p:extLst>
      <p:ext uri="{BB962C8B-B14F-4D97-AF65-F5344CB8AC3E}">
        <p14:creationId xmlns:p14="http://schemas.microsoft.com/office/powerpoint/2010/main" val="332903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34EA857F-F0C7-0AA0-60A9-11A0E1F2CCB9}"/>
              </a:ext>
            </a:extLst>
          </p:cNvPr>
          <p:cNvGraphicFramePr>
            <a:graphicFrameLocks noChangeAspect="1"/>
          </p:cNvGraphicFramePr>
          <p:nvPr>
            <p:custDataLst>
              <p:tags r:id="rId1"/>
            </p:custDataLst>
            <p:extLst>
              <p:ext uri="{D42A27DB-BD31-4B8C-83A1-F6EECF244321}">
                <p14:modId xmlns:p14="http://schemas.microsoft.com/office/powerpoint/2010/main" val="2842809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15" name="think-cell data - do not delete" hidden="1">
                        <a:extLst>
                          <a:ext uri="{FF2B5EF4-FFF2-40B4-BE49-F238E27FC236}">
                            <a16:creationId xmlns:a16="http://schemas.microsoft.com/office/drawing/2014/main" id="{34EA857F-F0C7-0AA0-60A9-11A0E1F2CCB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630C3048-C716-CF91-E1DE-23607FB22D05}"/>
              </a:ext>
            </a:extLst>
          </p:cNvPr>
          <p:cNvPicPr>
            <a:picLocks noChangeAspect="1"/>
          </p:cNvPicPr>
          <p:nvPr/>
        </p:nvPicPr>
        <p:blipFill>
          <a:blip r:embed="rId6">
            <a:grayscl/>
          </a:blip>
          <a:stretch>
            <a:fillRect/>
          </a:stretch>
        </p:blipFill>
        <p:spPr>
          <a:xfrm>
            <a:off x="0" y="1301845"/>
            <a:ext cx="16040482" cy="8958778"/>
          </a:xfrm>
          <a:prstGeom prst="rect">
            <a:avLst/>
          </a:prstGeom>
        </p:spPr>
      </p:pic>
      <p:grpSp>
        <p:nvGrpSpPr>
          <p:cNvPr id="2" name="Group 2"/>
          <p:cNvGrpSpPr/>
          <p:nvPr/>
        </p:nvGrpSpPr>
        <p:grpSpPr>
          <a:xfrm rot="-10800000">
            <a:off x="-4527587" y="-4153896"/>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5147096" y="9258300"/>
            <a:ext cx="5765006" cy="1028700"/>
            <a:chOff x="0" y="0"/>
            <a:chExt cx="7686674" cy="1371600"/>
          </a:xfrm>
        </p:grpSpPr>
        <p:grpSp>
          <p:nvGrpSpPr>
            <p:cNvPr id="6" name="Group 6"/>
            <p:cNvGrpSpPr/>
            <p:nvPr/>
          </p:nvGrpSpPr>
          <p:grpSpPr>
            <a:xfrm>
              <a:off x="0" y="0"/>
              <a:ext cx="7686674" cy="1371600"/>
              <a:chOff x="0" y="0"/>
              <a:chExt cx="1049690" cy="187305"/>
            </a:xfrm>
          </p:grpSpPr>
          <p:sp>
            <p:nvSpPr>
              <p:cNvPr id="7" name="Freeform 7"/>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8" name="TextBox 8"/>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sp>
        <p:nvSpPr>
          <p:cNvPr id="10" name="Freeform 10"/>
          <p:cNvSpPr/>
          <p:nvPr/>
        </p:nvSpPr>
        <p:spPr>
          <a:xfrm>
            <a:off x="16063357" y="9382839"/>
            <a:ext cx="2224643" cy="621133"/>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7"/>
            <a:stretch>
              <a:fillRect/>
            </a:stretch>
          </a:blipFill>
        </p:spPr>
        <p:txBody>
          <a:bodyPr/>
          <a:lstStyle/>
          <a:p>
            <a:endParaRPr lang="en-US"/>
          </a:p>
        </p:txBody>
      </p:sp>
      <p:sp>
        <p:nvSpPr>
          <p:cNvPr id="12" name="TextBox 25">
            <a:extLst>
              <a:ext uri="{FF2B5EF4-FFF2-40B4-BE49-F238E27FC236}">
                <a16:creationId xmlns:a16="http://schemas.microsoft.com/office/drawing/2014/main" id="{FBA5A478-BC50-617C-78D1-3BFB06B8FA1D}"/>
              </a:ext>
            </a:extLst>
          </p:cNvPr>
          <p:cNvSpPr txBox="1"/>
          <p:nvPr/>
        </p:nvSpPr>
        <p:spPr>
          <a:xfrm>
            <a:off x="932906" y="227280"/>
            <a:ext cx="11988230" cy="990600"/>
          </a:xfrm>
          <a:prstGeom prst="rect">
            <a:avLst/>
          </a:prstGeom>
        </p:spPr>
        <p:txBody>
          <a:bodyPr lIns="0" tIns="0" rIns="0" bIns="0" rtlCol="0" anchor="t">
            <a:spAutoFit/>
          </a:bodyPr>
          <a:lstStyle/>
          <a:p>
            <a:pPr algn="l">
              <a:lnSpc>
                <a:spcPts val="7800"/>
              </a:lnSpc>
            </a:pPr>
            <a:r>
              <a:rPr lang="en-US" sz="6500">
                <a:solidFill>
                  <a:srgbClr val="FFFFFF"/>
                </a:solidFill>
                <a:latin typeface="TT Hoves Bold"/>
              </a:rPr>
              <a:t>Cultural Acceptance</a:t>
            </a:r>
          </a:p>
        </p:txBody>
      </p:sp>
    </p:spTree>
    <p:extLst>
      <p:ext uri="{BB962C8B-B14F-4D97-AF65-F5344CB8AC3E}">
        <p14:creationId xmlns:p14="http://schemas.microsoft.com/office/powerpoint/2010/main" val="228194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4558398" y="-2610557"/>
            <a:ext cx="21398598" cy="7324313"/>
            <a:chOff x="-1658" y="-38100"/>
            <a:chExt cx="1012092" cy="313987"/>
          </a:xfrm>
        </p:grpSpPr>
        <p:sp>
          <p:nvSpPr>
            <p:cNvPr id="3" name="Freeform 3"/>
            <p:cNvSpPr/>
            <p:nvPr/>
          </p:nvSpPr>
          <p:spPr>
            <a:xfrm>
              <a:off x="-1658" y="23217"/>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117828" y="9258300"/>
            <a:ext cx="5765006" cy="1028700"/>
            <a:chOff x="0" y="0"/>
            <a:chExt cx="7686674" cy="1371600"/>
          </a:xfrm>
        </p:grpSpPr>
        <p:grpSp>
          <p:nvGrpSpPr>
            <p:cNvPr id="6" name="Group 6"/>
            <p:cNvGrpSpPr/>
            <p:nvPr/>
          </p:nvGrpSpPr>
          <p:grpSpPr>
            <a:xfrm>
              <a:off x="0" y="0"/>
              <a:ext cx="7686674" cy="1371600"/>
              <a:chOff x="0" y="0"/>
              <a:chExt cx="1049690" cy="187305"/>
            </a:xfrm>
          </p:grpSpPr>
          <p:sp>
            <p:nvSpPr>
              <p:cNvPr id="7" name="Freeform 7"/>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8" name="TextBox 8"/>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sp>
        <p:nvSpPr>
          <p:cNvPr id="10" name="Freeform 10"/>
          <p:cNvSpPr/>
          <p:nvPr/>
        </p:nvSpPr>
        <p:spPr>
          <a:xfrm>
            <a:off x="370701" y="9305651"/>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3"/>
            <a:stretch>
              <a:fillRect/>
            </a:stretch>
          </a:blipFill>
        </p:spPr>
        <p:txBody>
          <a:bodyPr/>
          <a:lstStyle/>
          <a:p>
            <a:endParaRPr lang="en-US"/>
          </a:p>
        </p:txBody>
      </p:sp>
      <p:sp>
        <p:nvSpPr>
          <p:cNvPr id="12" name="TextBox 25">
            <a:extLst>
              <a:ext uri="{FF2B5EF4-FFF2-40B4-BE49-F238E27FC236}">
                <a16:creationId xmlns:a16="http://schemas.microsoft.com/office/drawing/2014/main" id="{FBA5A478-BC50-617C-78D1-3BFB06B8FA1D}"/>
              </a:ext>
            </a:extLst>
          </p:cNvPr>
          <p:cNvSpPr txBox="1"/>
          <p:nvPr/>
        </p:nvSpPr>
        <p:spPr>
          <a:xfrm>
            <a:off x="838199" y="806544"/>
            <a:ext cx="13265617" cy="2000548"/>
          </a:xfrm>
          <a:prstGeom prst="rect">
            <a:avLst/>
          </a:prstGeom>
        </p:spPr>
        <p:txBody>
          <a:bodyPr wrap="square" lIns="0" tIns="0" rIns="0" bIns="0" rtlCol="0" anchor="t">
            <a:spAutoFit/>
          </a:bodyPr>
          <a:lstStyle/>
          <a:p>
            <a:pPr algn="l">
              <a:lnSpc>
                <a:spcPts val="7800"/>
              </a:lnSpc>
            </a:pPr>
            <a:r>
              <a:rPr lang="en-US" sz="6500">
                <a:solidFill>
                  <a:srgbClr val="FFFFFF"/>
                </a:solidFill>
                <a:latin typeface="TT Hoves Bold"/>
              </a:rPr>
              <a:t>South Korea Market Demographics</a:t>
            </a:r>
          </a:p>
        </p:txBody>
      </p:sp>
      <p:pic>
        <p:nvPicPr>
          <p:cNvPr id="13" name="Picture 12">
            <a:extLst>
              <a:ext uri="{FF2B5EF4-FFF2-40B4-BE49-F238E27FC236}">
                <a16:creationId xmlns:a16="http://schemas.microsoft.com/office/drawing/2014/main" id="{511553C7-691C-8918-CAD8-5208F9F3CA5F}"/>
              </a:ext>
            </a:extLst>
          </p:cNvPr>
          <p:cNvPicPr>
            <a:picLocks noChangeAspect="1"/>
          </p:cNvPicPr>
          <p:nvPr/>
        </p:nvPicPr>
        <p:blipFill>
          <a:blip r:embed="rId4">
            <a:grayscl/>
          </a:blip>
          <a:stretch>
            <a:fillRect/>
          </a:stretch>
        </p:blipFill>
        <p:spPr>
          <a:xfrm>
            <a:off x="4934687" y="2884650"/>
            <a:ext cx="13265617" cy="7324313"/>
          </a:xfrm>
          <a:prstGeom prst="rect">
            <a:avLst/>
          </a:prstGeom>
        </p:spPr>
      </p:pic>
    </p:spTree>
    <p:extLst>
      <p:ext uri="{BB962C8B-B14F-4D97-AF65-F5344CB8AC3E}">
        <p14:creationId xmlns:p14="http://schemas.microsoft.com/office/powerpoint/2010/main" val="989348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BED86649-A95D-F4FB-2688-5BF04F75DAB5}"/>
              </a:ext>
            </a:extLst>
          </p:cNvPr>
          <p:cNvGraphicFramePr>
            <a:graphicFrameLocks noChangeAspect="1"/>
          </p:cNvGraphicFramePr>
          <p:nvPr>
            <p:custDataLst>
              <p:tags r:id="rId1"/>
            </p:custDataLst>
            <p:extLst>
              <p:ext uri="{D42A27DB-BD31-4B8C-83A1-F6EECF244321}">
                <p14:modId xmlns:p14="http://schemas.microsoft.com/office/powerpoint/2010/main" val="697940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9" imgH="358" progId="TCLayout.ActiveDocument.1">
                  <p:embed/>
                </p:oleObj>
              </mc:Choice>
              <mc:Fallback>
                <p:oleObj name="think-cell Slide" r:id="rId3" imgW="359" imgH="358" progId="TCLayout.ActiveDocument.1">
                  <p:embed/>
                  <p:pic>
                    <p:nvPicPr>
                      <p:cNvPr id="25" name="think-cell data - do not delete" hidden="1">
                        <a:extLst>
                          <a:ext uri="{FF2B5EF4-FFF2-40B4-BE49-F238E27FC236}">
                            <a16:creationId xmlns:a16="http://schemas.microsoft.com/office/drawing/2014/main" id="{BED86649-A95D-F4FB-2688-5BF04F75DA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CA47047A-6674-57AD-90DA-8F88F6871985}"/>
              </a:ext>
            </a:extLst>
          </p:cNvPr>
          <p:cNvPicPr>
            <a:picLocks noChangeAspect="1"/>
          </p:cNvPicPr>
          <p:nvPr/>
        </p:nvPicPr>
        <p:blipFill>
          <a:blip r:embed="rId5"/>
          <a:stretch>
            <a:fillRect/>
          </a:stretch>
        </p:blipFill>
        <p:spPr>
          <a:xfrm>
            <a:off x="-269543" y="-1"/>
            <a:ext cx="7953794" cy="10364035"/>
          </a:xfrm>
          <a:prstGeom prst="rect">
            <a:avLst/>
          </a:prstGeom>
        </p:spPr>
      </p:pic>
      <p:grpSp>
        <p:nvGrpSpPr>
          <p:cNvPr id="2" name="Group 2"/>
          <p:cNvGrpSpPr/>
          <p:nvPr/>
        </p:nvGrpSpPr>
        <p:grpSpPr>
          <a:xfrm>
            <a:off x="8258697" y="4869562"/>
            <a:ext cx="7463007" cy="1266628"/>
            <a:chOff x="0" y="-47625"/>
            <a:chExt cx="9950692" cy="1688839"/>
          </a:xfrm>
        </p:grpSpPr>
        <p:grpSp>
          <p:nvGrpSpPr>
            <p:cNvPr id="3" name="Group 3"/>
            <p:cNvGrpSpPr/>
            <p:nvPr/>
          </p:nvGrpSpPr>
          <p:grpSpPr>
            <a:xfrm rot="-5400000">
              <a:off x="-160710" y="590321"/>
              <a:ext cx="735898" cy="414478"/>
              <a:chOff x="0" y="0"/>
              <a:chExt cx="812800" cy="457791"/>
            </a:xfrm>
          </p:grpSpPr>
          <p:sp>
            <p:nvSpPr>
              <p:cNvPr id="4" name="Freeform 4"/>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5" name="TextBox 5"/>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6" name="TextBox 6"/>
            <p:cNvSpPr txBox="1"/>
            <p:nvPr/>
          </p:nvSpPr>
          <p:spPr>
            <a:xfrm>
              <a:off x="1180404" y="-47625"/>
              <a:ext cx="8770288" cy="1688839"/>
            </a:xfrm>
            <a:prstGeom prst="rect">
              <a:avLst/>
            </a:prstGeom>
          </p:spPr>
          <p:txBody>
            <a:bodyPr lIns="0" tIns="0" rIns="0" bIns="0" rtlCol="0" anchor="t">
              <a:spAutoFit/>
            </a:bodyPr>
            <a:lstStyle/>
            <a:p>
              <a:pPr algn="l">
                <a:lnSpc>
                  <a:spcPts val="3359"/>
                </a:lnSpc>
              </a:pPr>
              <a:r>
                <a:rPr lang="en-US" sz="2400">
                  <a:solidFill>
                    <a:srgbClr val="2A2E3A"/>
                  </a:solidFill>
                  <a:latin typeface="Helios"/>
                </a:rPr>
                <a:t>Tech-Savvy Population </a:t>
              </a:r>
              <a:r>
                <a:rPr lang="en-US" sz="2400">
                  <a:solidFill>
                    <a:srgbClr val="000000"/>
                  </a:solidFill>
                  <a:latin typeface="Times New Roman"/>
                  <a:ea typeface="Aptos" panose="020B0004020202020204" pitchFamily="34" charset="0"/>
                  <a:cs typeface="Times New Roman"/>
                  <a:sym typeface="Wingdings" pitchFamily="2" charset="2"/>
                </a:rPr>
                <a:t></a:t>
              </a:r>
              <a:r>
                <a:rPr lang="en-US" sz="2400">
                  <a:solidFill>
                    <a:srgbClr val="2A2E3A"/>
                  </a:solidFill>
                  <a:latin typeface="Helios"/>
                </a:rPr>
                <a:t> Innovative products offering live-streamed and demand-based lessons</a:t>
              </a:r>
            </a:p>
          </p:txBody>
        </p:sp>
      </p:grpSp>
      <p:grpSp>
        <p:nvGrpSpPr>
          <p:cNvPr id="7" name="Group 7"/>
          <p:cNvGrpSpPr/>
          <p:nvPr/>
        </p:nvGrpSpPr>
        <p:grpSpPr>
          <a:xfrm>
            <a:off x="-1400632" y="9335334"/>
            <a:ext cx="5765006" cy="1028700"/>
            <a:chOff x="0" y="0"/>
            <a:chExt cx="7686674" cy="1371600"/>
          </a:xfrm>
        </p:grpSpPr>
        <p:grpSp>
          <p:nvGrpSpPr>
            <p:cNvPr id="8" name="Group 8"/>
            <p:cNvGrpSpPr/>
            <p:nvPr/>
          </p:nvGrpSpPr>
          <p:grpSpPr>
            <a:xfrm>
              <a:off x="0" y="0"/>
              <a:ext cx="7686674" cy="1371600"/>
              <a:chOff x="0" y="0"/>
              <a:chExt cx="1049690" cy="187305"/>
            </a:xfrm>
          </p:grpSpPr>
          <p:sp>
            <p:nvSpPr>
              <p:cNvPr id="9" name="Freeform 9"/>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10" name="TextBox 10"/>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grpSp>
        <p:nvGrpSpPr>
          <p:cNvPr id="12" name="Group 12"/>
          <p:cNvGrpSpPr/>
          <p:nvPr/>
        </p:nvGrpSpPr>
        <p:grpSpPr>
          <a:xfrm>
            <a:off x="8258697" y="3148046"/>
            <a:ext cx="7463018" cy="830612"/>
            <a:chOff x="0" y="-47625"/>
            <a:chExt cx="9950692" cy="1107482"/>
          </a:xfrm>
        </p:grpSpPr>
        <p:grpSp>
          <p:nvGrpSpPr>
            <p:cNvPr id="13" name="Group 13"/>
            <p:cNvGrpSpPr/>
            <p:nvPr/>
          </p:nvGrpSpPr>
          <p:grpSpPr>
            <a:xfrm rot="-5400000">
              <a:off x="-160710" y="310921"/>
              <a:ext cx="735898" cy="414478"/>
              <a:chOff x="0" y="0"/>
              <a:chExt cx="812800" cy="457791"/>
            </a:xfrm>
          </p:grpSpPr>
          <p:sp>
            <p:nvSpPr>
              <p:cNvPr id="14" name="Freeform 14"/>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15" name="TextBox 15"/>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16" name="TextBox 16"/>
            <p:cNvSpPr txBox="1"/>
            <p:nvPr/>
          </p:nvSpPr>
          <p:spPr>
            <a:xfrm>
              <a:off x="1180404" y="-47625"/>
              <a:ext cx="8770288" cy="1107482"/>
            </a:xfrm>
            <a:prstGeom prst="rect">
              <a:avLst/>
            </a:prstGeom>
          </p:spPr>
          <p:txBody>
            <a:bodyPr lIns="0" tIns="0" rIns="0" bIns="0" rtlCol="0" anchor="t">
              <a:spAutoFit/>
            </a:bodyPr>
            <a:lstStyle/>
            <a:p>
              <a:pPr algn="l">
                <a:lnSpc>
                  <a:spcPts val="3359"/>
                </a:lnSpc>
              </a:pPr>
              <a:r>
                <a:rPr lang="en-US" sz="2400">
                  <a:solidFill>
                    <a:srgbClr val="2A2E3A"/>
                  </a:solidFill>
                  <a:latin typeface="Helios"/>
                </a:rPr>
                <a:t>Rising Fitness Trend </a:t>
              </a:r>
              <a:r>
                <a:rPr lang="en-US" sz="2400">
                  <a:solidFill>
                    <a:srgbClr val="000000"/>
                  </a:solidFill>
                  <a:latin typeface="Times New Roman" panose="02020603050405020304" pitchFamily="18" charset="0"/>
                  <a:ea typeface="Aptos" panose="020B0004020202020204" pitchFamily="34" charset="0"/>
                  <a:sym typeface="Wingdings" pitchFamily="2" charset="2"/>
                </a:rPr>
                <a:t></a:t>
              </a:r>
              <a:r>
                <a:rPr lang="en-US" sz="2400">
                  <a:solidFill>
                    <a:srgbClr val="2A2E3A"/>
                  </a:solidFill>
                  <a:latin typeface="Helios"/>
                </a:rPr>
                <a:t> Workout equipment, club memberships, and fitness classes </a:t>
              </a:r>
            </a:p>
          </p:txBody>
        </p:sp>
      </p:grpSp>
      <p:grpSp>
        <p:nvGrpSpPr>
          <p:cNvPr id="17" name="Group 17"/>
          <p:cNvGrpSpPr/>
          <p:nvPr/>
        </p:nvGrpSpPr>
        <p:grpSpPr>
          <a:xfrm rot="-5400000">
            <a:off x="8138164" y="7166430"/>
            <a:ext cx="551923" cy="310858"/>
            <a:chOff x="0" y="0"/>
            <a:chExt cx="812800" cy="457791"/>
          </a:xfrm>
        </p:grpSpPr>
        <p:sp>
          <p:nvSpPr>
            <p:cNvPr id="18" name="Freeform 18"/>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19" name="TextBox 19"/>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20" name="Freeform 20"/>
          <p:cNvSpPr/>
          <p:nvPr/>
        </p:nvSpPr>
        <p:spPr>
          <a:xfrm>
            <a:off x="461913" y="9328256"/>
            <a:ext cx="2484851" cy="833605"/>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6"/>
            <a:stretch>
              <a:fillRect/>
            </a:stretch>
          </a:blipFill>
        </p:spPr>
        <p:txBody>
          <a:bodyPr/>
          <a:lstStyle/>
          <a:p>
            <a:endParaRPr lang="en-US"/>
          </a:p>
        </p:txBody>
      </p:sp>
      <p:sp>
        <p:nvSpPr>
          <p:cNvPr id="22" name="TextBox 22"/>
          <p:cNvSpPr txBox="1"/>
          <p:nvPr/>
        </p:nvSpPr>
        <p:spPr>
          <a:xfrm>
            <a:off x="7848600" y="395025"/>
            <a:ext cx="10738421" cy="2000548"/>
          </a:xfrm>
          <a:prstGeom prst="rect">
            <a:avLst/>
          </a:prstGeom>
        </p:spPr>
        <p:txBody>
          <a:bodyPr wrap="square" lIns="0" tIns="0" rIns="0" bIns="0" rtlCol="0" anchor="t">
            <a:spAutoFit/>
          </a:bodyPr>
          <a:lstStyle/>
          <a:p>
            <a:pPr algn="l">
              <a:lnSpc>
                <a:spcPts val="7800"/>
              </a:lnSpc>
            </a:pPr>
            <a:r>
              <a:rPr lang="en-US" sz="6500">
                <a:solidFill>
                  <a:srgbClr val="A20E20"/>
                </a:solidFill>
                <a:latin typeface="TT Hoves Bold"/>
              </a:rPr>
              <a:t>Product alignment with broader trends</a:t>
            </a:r>
          </a:p>
        </p:txBody>
      </p:sp>
      <p:sp>
        <p:nvSpPr>
          <p:cNvPr id="23" name="TextBox 23"/>
          <p:cNvSpPr txBox="1"/>
          <p:nvPr/>
        </p:nvSpPr>
        <p:spPr>
          <a:xfrm>
            <a:off x="9144000" y="6885614"/>
            <a:ext cx="6577716" cy="824865"/>
          </a:xfrm>
          <a:prstGeom prst="rect">
            <a:avLst/>
          </a:prstGeom>
        </p:spPr>
        <p:txBody>
          <a:bodyPr lIns="0" tIns="0" rIns="0" bIns="0" rtlCol="0" anchor="t">
            <a:spAutoFit/>
          </a:bodyPr>
          <a:lstStyle/>
          <a:p>
            <a:pPr algn="l">
              <a:lnSpc>
                <a:spcPts val="3359"/>
              </a:lnSpc>
            </a:pPr>
            <a:r>
              <a:rPr lang="en-US" sz="2400">
                <a:solidFill>
                  <a:srgbClr val="2A2E3A"/>
                </a:solidFill>
                <a:latin typeface="Helios"/>
              </a:rPr>
              <a:t>Economic Prosperity </a:t>
            </a:r>
            <a:r>
              <a:rPr lang="en-US" sz="2400">
                <a:solidFill>
                  <a:srgbClr val="000000"/>
                </a:solidFill>
                <a:latin typeface="Times New Roman" panose="02020603050405020304" pitchFamily="18" charset="0"/>
                <a:ea typeface="Aptos" panose="020B0004020202020204" pitchFamily="34" charset="0"/>
                <a:sym typeface="Wingdings" pitchFamily="2" charset="2"/>
              </a:rPr>
              <a:t> </a:t>
            </a:r>
            <a:r>
              <a:rPr lang="en-US" sz="2400">
                <a:solidFill>
                  <a:srgbClr val="2A2E3A"/>
                </a:solidFill>
                <a:latin typeface="Helios"/>
              </a:rPr>
              <a:t>High GDP per capita of South Korea </a:t>
            </a:r>
          </a:p>
        </p:txBody>
      </p:sp>
    </p:spTree>
    <p:extLst>
      <p:ext uri="{BB962C8B-B14F-4D97-AF65-F5344CB8AC3E}">
        <p14:creationId xmlns:p14="http://schemas.microsoft.com/office/powerpoint/2010/main" val="3927216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29CCE4FE-FE17-A0E6-0625-B785D71AAC1F}"/>
              </a:ext>
            </a:extLst>
          </p:cNvPr>
          <p:cNvGraphicFramePr>
            <a:graphicFrameLocks noChangeAspect="1"/>
          </p:cNvGraphicFramePr>
          <p:nvPr>
            <p:custDataLst>
              <p:tags r:id="rId1"/>
            </p:custDataLst>
            <p:extLst>
              <p:ext uri="{D42A27DB-BD31-4B8C-83A1-F6EECF244321}">
                <p14:modId xmlns:p14="http://schemas.microsoft.com/office/powerpoint/2010/main" val="40077042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9" imgH="358" progId="TCLayout.ActiveDocument.1">
                  <p:embed/>
                </p:oleObj>
              </mc:Choice>
              <mc:Fallback>
                <p:oleObj name="think-cell Slide" r:id="rId3" imgW="359" imgH="358" progId="TCLayout.ActiveDocument.1">
                  <p:embed/>
                  <p:pic>
                    <p:nvPicPr>
                      <p:cNvPr id="13" name="think-cell data - do not delete" hidden="1">
                        <a:extLst>
                          <a:ext uri="{FF2B5EF4-FFF2-40B4-BE49-F238E27FC236}">
                            <a16:creationId xmlns:a16="http://schemas.microsoft.com/office/drawing/2014/main" id="{29CCE4FE-FE17-A0E6-0625-B785D71AAC1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2"/>
          <p:cNvGrpSpPr/>
          <p:nvPr/>
        </p:nvGrpSpPr>
        <p:grpSpPr>
          <a:xfrm rot="-10800000">
            <a:off x="-4653508" y="-2381057"/>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A20E20"/>
            </a:solidFill>
          </p:spPr>
          <p:txBody>
            <a:bodyPr/>
            <a:lstStyle/>
            <a:p>
              <a:endParaRPr lang="en-US"/>
            </a:p>
          </p:txBody>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3843597" y="9258300"/>
            <a:ext cx="5765006" cy="1028700"/>
            <a:chOff x="0" y="0"/>
            <a:chExt cx="7686674" cy="1371600"/>
          </a:xfrm>
        </p:grpSpPr>
        <p:grpSp>
          <p:nvGrpSpPr>
            <p:cNvPr id="6" name="Group 6"/>
            <p:cNvGrpSpPr/>
            <p:nvPr/>
          </p:nvGrpSpPr>
          <p:grpSpPr>
            <a:xfrm>
              <a:off x="0" y="0"/>
              <a:ext cx="7686674" cy="1371600"/>
              <a:chOff x="0" y="0"/>
              <a:chExt cx="1049690" cy="187305"/>
            </a:xfrm>
          </p:grpSpPr>
          <p:sp>
            <p:nvSpPr>
              <p:cNvPr id="7" name="Freeform 7"/>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8" name="TextBox 8"/>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sp>
        <p:nvSpPr>
          <p:cNvPr id="10" name="Freeform 10"/>
          <p:cNvSpPr/>
          <p:nvPr/>
        </p:nvSpPr>
        <p:spPr>
          <a:xfrm>
            <a:off x="15409244" y="9305651"/>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5"/>
            <a:stretch>
              <a:fillRect/>
            </a:stretch>
          </a:blipFill>
        </p:spPr>
        <p:txBody>
          <a:bodyPr/>
          <a:lstStyle/>
          <a:p>
            <a:endParaRPr lang="en-US"/>
          </a:p>
        </p:txBody>
      </p:sp>
      <p:sp>
        <p:nvSpPr>
          <p:cNvPr id="12" name="TextBox 25">
            <a:extLst>
              <a:ext uri="{FF2B5EF4-FFF2-40B4-BE49-F238E27FC236}">
                <a16:creationId xmlns:a16="http://schemas.microsoft.com/office/drawing/2014/main" id="{FBA5A478-BC50-617C-78D1-3BFB06B8FA1D}"/>
              </a:ext>
            </a:extLst>
          </p:cNvPr>
          <p:cNvSpPr txBox="1"/>
          <p:nvPr/>
        </p:nvSpPr>
        <p:spPr>
          <a:xfrm>
            <a:off x="838200" y="806544"/>
            <a:ext cx="11988230" cy="2000548"/>
          </a:xfrm>
          <a:prstGeom prst="rect">
            <a:avLst/>
          </a:prstGeom>
        </p:spPr>
        <p:txBody>
          <a:bodyPr lIns="0" tIns="0" rIns="0" bIns="0" rtlCol="0" anchor="t">
            <a:spAutoFit/>
          </a:bodyPr>
          <a:lstStyle/>
          <a:p>
            <a:pPr algn="l">
              <a:lnSpc>
                <a:spcPts val="7800"/>
              </a:lnSpc>
            </a:pPr>
            <a:r>
              <a:rPr lang="en-US" sz="6500">
                <a:solidFill>
                  <a:srgbClr val="FFFFFF"/>
                </a:solidFill>
                <a:latin typeface="TT Hoves Bold"/>
              </a:rPr>
              <a:t>Peloton user age demographics</a:t>
            </a:r>
          </a:p>
        </p:txBody>
      </p:sp>
      <p:sp>
        <p:nvSpPr>
          <p:cNvPr id="11" name="Freeform 11"/>
          <p:cNvSpPr/>
          <p:nvPr/>
        </p:nvSpPr>
        <p:spPr>
          <a:xfrm>
            <a:off x="0" y="2924765"/>
            <a:ext cx="12005397" cy="7362235"/>
          </a:xfrm>
          <a:custGeom>
            <a:avLst/>
            <a:gdLst/>
            <a:ahLst/>
            <a:cxnLst/>
            <a:rect l="l" t="t" r="r" b="b"/>
            <a:pathLst>
              <a:path w="12005397" h="7362235">
                <a:moveTo>
                  <a:pt x="0" y="0"/>
                </a:moveTo>
                <a:lnTo>
                  <a:pt x="12005396" y="0"/>
                </a:lnTo>
                <a:lnTo>
                  <a:pt x="12005396" y="7362234"/>
                </a:lnTo>
                <a:lnTo>
                  <a:pt x="0" y="7362234"/>
                </a:lnTo>
                <a:lnTo>
                  <a:pt x="0" y="0"/>
                </a:lnTo>
                <a:close/>
              </a:path>
            </a:pathLst>
          </a:custGeom>
          <a:blipFill>
            <a:blip r:embed="rId6"/>
            <a:stretch>
              <a:fillRect/>
            </a:stretch>
          </a:blipFill>
        </p:spPr>
        <p:txBody>
          <a:bodyPr/>
          <a:lstStyle/>
          <a:p>
            <a:endParaRPr lang="en-US"/>
          </a:p>
        </p:txBody>
      </p:sp>
    </p:spTree>
    <p:extLst>
      <p:ext uri="{BB962C8B-B14F-4D97-AF65-F5344CB8AC3E}">
        <p14:creationId xmlns:p14="http://schemas.microsoft.com/office/powerpoint/2010/main" val="486271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01000" y="0"/>
            <a:ext cx="10287000" cy="10287000"/>
            <a:chOff x="0" y="0"/>
            <a:chExt cx="6350000" cy="6350000"/>
          </a:xfrm>
        </p:grpSpPr>
        <p:sp>
          <p:nvSpPr>
            <p:cNvPr id="3" name="Freeform 3"/>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r="-77664"/>
              </a:stretch>
            </a:blipFill>
          </p:spPr>
          <p:txBody>
            <a:bodyPr/>
            <a:lstStyle/>
            <a:p>
              <a:endParaRPr lang="en-US"/>
            </a:p>
          </p:txBody>
        </p:sp>
      </p:grpSp>
      <p:grpSp>
        <p:nvGrpSpPr>
          <p:cNvPr id="4" name="Group 4"/>
          <p:cNvGrpSpPr/>
          <p:nvPr/>
        </p:nvGrpSpPr>
        <p:grpSpPr>
          <a:xfrm rot="-10800000">
            <a:off x="14447117" y="0"/>
            <a:ext cx="7681766" cy="3540443"/>
            <a:chOff x="0" y="0"/>
            <a:chExt cx="406400" cy="187305"/>
          </a:xfrm>
        </p:grpSpPr>
        <p:sp>
          <p:nvSpPr>
            <p:cNvPr id="5" name="Freeform 5"/>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txBody>
            <a:bodyPr/>
            <a:lstStyle/>
            <a:p>
              <a:endParaRPr lang="en-US"/>
            </a:p>
          </p:txBody>
        </p:sp>
        <p:sp>
          <p:nvSpPr>
            <p:cNvPr id="6" name="TextBox 6"/>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668682" y="804393"/>
            <a:ext cx="720036" cy="845660"/>
          </a:xfrm>
          <a:custGeom>
            <a:avLst/>
            <a:gdLst/>
            <a:ahLst/>
            <a:cxnLst/>
            <a:rect l="l" t="t" r="r" b="b"/>
            <a:pathLst>
              <a:path w="720036" h="845660">
                <a:moveTo>
                  <a:pt x="0" y="0"/>
                </a:moveTo>
                <a:lnTo>
                  <a:pt x="720036" y="0"/>
                </a:lnTo>
                <a:lnTo>
                  <a:pt x="720036" y="845660"/>
                </a:lnTo>
                <a:lnTo>
                  <a:pt x="0" y="845660"/>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631288" y="1000543"/>
            <a:ext cx="3862833" cy="405735"/>
          </a:xfrm>
          <a:prstGeom prst="rect">
            <a:avLst/>
          </a:prstGeom>
        </p:spPr>
        <p:txBody>
          <a:bodyPr lIns="0" tIns="0" rIns="0" bIns="0" rtlCol="0" anchor="t">
            <a:spAutoFit/>
          </a:bodyPr>
          <a:lstStyle/>
          <a:p>
            <a:pPr algn="l">
              <a:lnSpc>
                <a:spcPts val="3361"/>
              </a:lnSpc>
              <a:spcBef>
                <a:spcPct val="0"/>
              </a:spcBef>
            </a:pPr>
            <a:r>
              <a:rPr lang="en-US" sz="2401">
                <a:solidFill>
                  <a:srgbClr val="2A2E3A"/>
                </a:solidFill>
                <a:latin typeface="Helios"/>
              </a:rPr>
              <a:t>INTB6200</a:t>
            </a:r>
          </a:p>
        </p:txBody>
      </p:sp>
      <p:sp>
        <p:nvSpPr>
          <p:cNvPr id="9" name="TextBox 9"/>
          <p:cNvSpPr txBox="1"/>
          <p:nvPr/>
        </p:nvSpPr>
        <p:spPr>
          <a:xfrm>
            <a:off x="1028700" y="2417480"/>
            <a:ext cx="8890410" cy="1285875"/>
          </a:xfrm>
          <a:prstGeom prst="rect">
            <a:avLst/>
          </a:prstGeom>
        </p:spPr>
        <p:txBody>
          <a:bodyPr lIns="0" tIns="0" rIns="0" bIns="0" rtlCol="0" anchor="t">
            <a:spAutoFit/>
          </a:bodyPr>
          <a:lstStyle/>
          <a:p>
            <a:pPr algn="l">
              <a:lnSpc>
                <a:spcPts val="10199"/>
              </a:lnSpc>
            </a:pPr>
            <a:r>
              <a:rPr lang="en-US" sz="8499">
                <a:solidFill>
                  <a:srgbClr val="A20E20"/>
                </a:solidFill>
                <a:latin typeface="TT Hoves Bold"/>
              </a:rPr>
              <a:t>THANK YOU</a:t>
            </a:r>
          </a:p>
        </p:txBody>
      </p:sp>
      <p:sp>
        <p:nvSpPr>
          <p:cNvPr id="10" name="TextBox 10"/>
          <p:cNvSpPr txBox="1"/>
          <p:nvPr/>
        </p:nvSpPr>
        <p:spPr>
          <a:xfrm>
            <a:off x="1028700" y="6398194"/>
            <a:ext cx="7376287" cy="1790065"/>
          </a:xfrm>
          <a:prstGeom prst="rect">
            <a:avLst/>
          </a:prstGeom>
        </p:spPr>
        <p:txBody>
          <a:bodyPr lIns="0" tIns="0" rIns="0" bIns="0" rtlCol="0" anchor="t">
            <a:spAutoFit/>
          </a:bodyPr>
          <a:lstStyle/>
          <a:p>
            <a:pPr algn="l">
              <a:lnSpc>
                <a:spcPts val="4759"/>
              </a:lnSpc>
            </a:pPr>
            <a:r>
              <a:rPr lang="en-US" sz="3399">
                <a:solidFill>
                  <a:srgbClr val="2A2E3A"/>
                </a:solidFill>
                <a:latin typeface="Helios"/>
              </a:rPr>
              <a:t>Anna Sromek, Brittany Isenhart, Chris Lyons, Rachit Pandya, Rishabh Sharma, and Sara Sherindil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aph showing the growth of the country&#10;&#10;Description automatically generated">
            <a:extLst>
              <a:ext uri="{FF2B5EF4-FFF2-40B4-BE49-F238E27FC236}">
                <a16:creationId xmlns:a16="http://schemas.microsoft.com/office/drawing/2014/main" id="{26B415AF-1D20-95A2-3DA6-38505762785B}"/>
              </a:ext>
            </a:extLst>
          </p:cNvPr>
          <p:cNvPicPr>
            <a:picLocks noChangeAspect="1"/>
          </p:cNvPicPr>
          <p:nvPr/>
        </p:nvPicPr>
        <p:blipFill>
          <a:blip r:embed="rId2"/>
          <a:stretch>
            <a:fillRect/>
          </a:stretch>
        </p:blipFill>
        <p:spPr>
          <a:xfrm>
            <a:off x="3535541" y="965199"/>
            <a:ext cx="11216916" cy="8356600"/>
          </a:xfrm>
          <a:prstGeom prst="rect">
            <a:avLst/>
          </a:prstGeom>
        </p:spPr>
      </p:pic>
      <p:grpSp>
        <p:nvGrpSpPr>
          <p:cNvPr id="5" name="Group 8">
            <a:extLst>
              <a:ext uri="{FF2B5EF4-FFF2-40B4-BE49-F238E27FC236}">
                <a16:creationId xmlns:a16="http://schemas.microsoft.com/office/drawing/2014/main" id="{ACBB7D49-3EA2-4775-55B7-80EF0E32C2C0}"/>
              </a:ext>
            </a:extLst>
          </p:cNvPr>
          <p:cNvGrpSpPr/>
          <p:nvPr/>
        </p:nvGrpSpPr>
        <p:grpSpPr>
          <a:xfrm>
            <a:off x="13596516" y="9049051"/>
            <a:ext cx="5765006" cy="1237949"/>
            <a:chOff x="0" y="-38100"/>
            <a:chExt cx="1049690" cy="225405"/>
          </a:xfrm>
        </p:grpSpPr>
        <p:sp>
          <p:nvSpPr>
            <p:cNvPr id="7" name="Freeform 9">
              <a:extLst>
                <a:ext uri="{FF2B5EF4-FFF2-40B4-BE49-F238E27FC236}">
                  <a16:creationId xmlns:a16="http://schemas.microsoft.com/office/drawing/2014/main" id="{B4882AA0-AF0E-1BC8-567B-404707408E95}"/>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8" name="TextBox 10">
              <a:extLst>
                <a:ext uri="{FF2B5EF4-FFF2-40B4-BE49-F238E27FC236}">
                  <a16:creationId xmlns:a16="http://schemas.microsoft.com/office/drawing/2014/main" id="{EFA6FD36-727F-8F16-B18E-C2AD4095C904}"/>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1" name="Freeform 10">
            <a:extLst>
              <a:ext uri="{FF2B5EF4-FFF2-40B4-BE49-F238E27FC236}">
                <a16:creationId xmlns:a16="http://schemas.microsoft.com/office/drawing/2014/main" id="{29E1DB0D-0CE9-B7D6-E9B5-894B0FC24F85}"/>
              </a:ext>
            </a:extLst>
          </p:cNvPr>
          <p:cNvSpPr/>
          <p:nvPr/>
        </p:nvSpPr>
        <p:spPr>
          <a:xfrm>
            <a:off x="14982854" y="9344962"/>
            <a:ext cx="2484851" cy="757405"/>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3"/>
            <a:stretch>
              <a:fillRect/>
            </a:stretch>
          </a:blipFill>
        </p:spPr>
        <p:txBody>
          <a:bodyPr/>
          <a:lstStyle/>
          <a:p>
            <a:endParaRPr lang="en-US"/>
          </a:p>
        </p:txBody>
      </p:sp>
      <p:grpSp>
        <p:nvGrpSpPr>
          <p:cNvPr id="15" name="Group 2">
            <a:extLst>
              <a:ext uri="{FF2B5EF4-FFF2-40B4-BE49-F238E27FC236}">
                <a16:creationId xmlns:a16="http://schemas.microsoft.com/office/drawing/2014/main" id="{DBE944FC-4669-1721-BF9C-10DF3B03A9F7}"/>
              </a:ext>
            </a:extLst>
          </p:cNvPr>
          <p:cNvGrpSpPr/>
          <p:nvPr/>
        </p:nvGrpSpPr>
        <p:grpSpPr>
          <a:xfrm rot="-10800000">
            <a:off x="-11259445" y="0"/>
            <a:ext cx="15118279" cy="3659024"/>
            <a:chOff x="0" y="-38100"/>
            <a:chExt cx="1216146" cy="294340"/>
          </a:xfrm>
        </p:grpSpPr>
        <p:sp>
          <p:nvSpPr>
            <p:cNvPr id="13" name="Freeform 3">
              <a:extLst>
                <a:ext uri="{FF2B5EF4-FFF2-40B4-BE49-F238E27FC236}">
                  <a16:creationId xmlns:a16="http://schemas.microsoft.com/office/drawing/2014/main" id="{6CDE958A-83CF-D256-C548-D94AF435B164}"/>
                </a:ext>
              </a:extLst>
            </p:cNvPr>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txBody>
            <a:bodyPr/>
            <a:lstStyle/>
            <a:p>
              <a:endParaRPr lang="en-US"/>
            </a:p>
          </p:txBody>
        </p:sp>
        <p:sp>
          <p:nvSpPr>
            <p:cNvPr id="14" name="TextBox 4">
              <a:extLst>
                <a:ext uri="{FF2B5EF4-FFF2-40B4-BE49-F238E27FC236}">
                  <a16:creationId xmlns:a16="http://schemas.microsoft.com/office/drawing/2014/main" id="{A2FB5BC6-DCF1-1027-CE89-F5AD5A799E2A}"/>
                </a:ext>
              </a:extLst>
            </p:cNvPr>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p>
          </p:txBody>
        </p:sp>
      </p:grpSp>
      <p:grpSp>
        <p:nvGrpSpPr>
          <p:cNvPr id="19" name="Group 11">
            <a:extLst>
              <a:ext uri="{FF2B5EF4-FFF2-40B4-BE49-F238E27FC236}">
                <a16:creationId xmlns:a16="http://schemas.microsoft.com/office/drawing/2014/main" id="{830F420A-A640-00DA-8DDE-AA0620319BB6}"/>
              </a:ext>
            </a:extLst>
          </p:cNvPr>
          <p:cNvGrpSpPr/>
          <p:nvPr/>
        </p:nvGrpSpPr>
        <p:grpSpPr>
          <a:xfrm rot="-10800000">
            <a:off x="14013320" y="2062"/>
            <a:ext cx="15031193" cy="3656963"/>
            <a:chOff x="0" y="-38100"/>
            <a:chExt cx="1216146" cy="339709"/>
          </a:xfrm>
        </p:grpSpPr>
        <p:sp>
          <p:nvSpPr>
            <p:cNvPr id="17" name="Freeform 12">
              <a:extLst>
                <a:ext uri="{FF2B5EF4-FFF2-40B4-BE49-F238E27FC236}">
                  <a16:creationId xmlns:a16="http://schemas.microsoft.com/office/drawing/2014/main" id="{C2D0A974-3CE8-9EF7-D74F-17EA8C541984}"/>
                </a:ext>
              </a:extLst>
            </p:cNvPr>
            <p:cNvSpPr/>
            <p:nvPr/>
          </p:nvSpPr>
          <p:spPr>
            <a:xfrm>
              <a:off x="0" y="0"/>
              <a:ext cx="1216146" cy="301609"/>
            </a:xfrm>
            <a:custGeom>
              <a:avLst/>
              <a:gdLst/>
              <a:ahLst/>
              <a:cxnLst/>
              <a:rect l="l" t="t" r="r" b="b"/>
              <a:pathLst>
                <a:path w="1216146" h="301609">
                  <a:moveTo>
                    <a:pt x="203200" y="0"/>
                  </a:moveTo>
                  <a:lnTo>
                    <a:pt x="1012946" y="0"/>
                  </a:lnTo>
                  <a:lnTo>
                    <a:pt x="1216146" y="301609"/>
                  </a:lnTo>
                  <a:lnTo>
                    <a:pt x="0" y="301609"/>
                  </a:lnTo>
                  <a:lnTo>
                    <a:pt x="203200" y="0"/>
                  </a:lnTo>
                  <a:close/>
                </a:path>
              </a:pathLst>
            </a:custGeom>
            <a:solidFill>
              <a:srgbClr val="A20E20"/>
            </a:solidFill>
          </p:spPr>
          <p:txBody>
            <a:bodyPr/>
            <a:lstStyle/>
            <a:p>
              <a:endParaRPr lang="en-US"/>
            </a:p>
          </p:txBody>
        </p:sp>
        <p:sp>
          <p:nvSpPr>
            <p:cNvPr id="18" name="TextBox 13">
              <a:extLst>
                <a:ext uri="{FF2B5EF4-FFF2-40B4-BE49-F238E27FC236}">
                  <a16:creationId xmlns:a16="http://schemas.microsoft.com/office/drawing/2014/main" id="{7BC3676D-D437-240A-6928-398F22A25EE3}"/>
                </a:ext>
              </a:extLst>
            </p:cNvPr>
            <p:cNvSpPr txBox="1"/>
            <p:nvPr/>
          </p:nvSpPr>
          <p:spPr>
            <a:xfrm>
              <a:off x="127000" y="-38100"/>
              <a:ext cx="962146" cy="339709"/>
            </a:xfrm>
            <a:prstGeom prst="rect">
              <a:avLst/>
            </a:prstGeom>
          </p:spPr>
          <p:txBody>
            <a:bodyPr lIns="50800" tIns="50800" rIns="50800" bIns="50800" rtlCol="0" anchor="ctr"/>
            <a:lstStyle/>
            <a:p>
              <a:pPr algn="ctr">
                <a:lnSpc>
                  <a:spcPts val="2100"/>
                </a:lnSpc>
              </a:pPr>
              <a:endParaRPr/>
            </a:p>
          </p:txBody>
        </p:sp>
      </p:grpSp>
    </p:spTree>
    <p:extLst>
      <p:ext uri="{BB962C8B-B14F-4D97-AF65-F5344CB8AC3E}">
        <p14:creationId xmlns:p14="http://schemas.microsoft.com/office/powerpoint/2010/main" val="309512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6FCB671C-34DB-E8EA-51A4-33B6EB23D3CC}"/>
              </a:ext>
            </a:extLst>
          </p:cNvPr>
          <p:cNvGraphicFramePr>
            <a:graphicFrameLocks noChangeAspect="1"/>
          </p:cNvGraphicFramePr>
          <p:nvPr>
            <p:custDataLst>
              <p:tags r:id="rId1"/>
            </p:custDataLst>
            <p:extLst>
              <p:ext uri="{D42A27DB-BD31-4B8C-83A1-F6EECF244321}">
                <p14:modId xmlns:p14="http://schemas.microsoft.com/office/powerpoint/2010/main" val="426860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12" name="think-cell data - do not delete" hidden="1">
                        <a:extLst>
                          <a:ext uri="{FF2B5EF4-FFF2-40B4-BE49-F238E27FC236}">
                            <a16:creationId xmlns:a16="http://schemas.microsoft.com/office/drawing/2014/main" id="{6FCB671C-34DB-E8EA-51A4-33B6EB23D3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0300D64D-68DC-D862-7B80-219208B14797}"/>
              </a:ext>
            </a:extLst>
          </p:cNvPr>
          <p:cNvPicPr>
            <a:picLocks noChangeAspect="1"/>
          </p:cNvPicPr>
          <p:nvPr/>
        </p:nvPicPr>
        <p:blipFill rotWithShape="1">
          <a:blip r:embed="rId6"/>
          <a:srcRect r="50000"/>
          <a:stretch/>
        </p:blipFill>
        <p:spPr>
          <a:xfrm>
            <a:off x="10363200" y="-39254"/>
            <a:ext cx="7924800" cy="10326254"/>
          </a:xfrm>
          <a:prstGeom prst="rect">
            <a:avLst/>
          </a:prstGeom>
        </p:spPr>
      </p:pic>
      <p:grpSp>
        <p:nvGrpSpPr>
          <p:cNvPr id="3" name="Group 3"/>
          <p:cNvGrpSpPr/>
          <p:nvPr/>
        </p:nvGrpSpPr>
        <p:grpSpPr>
          <a:xfrm>
            <a:off x="-1287623" y="9258300"/>
            <a:ext cx="5765006" cy="1028700"/>
            <a:chOff x="0" y="0"/>
            <a:chExt cx="7686674" cy="1371600"/>
          </a:xfrm>
        </p:grpSpPr>
        <p:grpSp>
          <p:nvGrpSpPr>
            <p:cNvPr id="4" name="Group 4"/>
            <p:cNvGrpSpPr/>
            <p:nvPr/>
          </p:nvGrpSpPr>
          <p:grpSpPr>
            <a:xfrm>
              <a:off x="0" y="0"/>
              <a:ext cx="7686674" cy="1371600"/>
              <a:chOff x="0" y="0"/>
              <a:chExt cx="1049690" cy="187305"/>
            </a:xfrm>
          </p:grpSpPr>
          <p:sp>
            <p:nvSpPr>
              <p:cNvPr id="5" name="Freeform 5"/>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6" name="TextBox 6"/>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endParaRPr/>
            </a:p>
          </p:txBody>
        </p:sp>
      </p:grpSp>
      <p:sp>
        <p:nvSpPr>
          <p:cNvPr id="9" name="TextBox 9"/>
          <p:cNvSpPr txBox="1"/>
          <p:nvPr/>
        </p:nvSpPr>
        <p:spPr>
          <a:xfrm>
            <a:off x="352455" y="151976"/>
            <a:ext cx="10010746" cy="2000548"/>
          </a:xfrm>
          <a:prstGeom prst="rect">
            <a:avLst/>
          </a:prstGeom>
        </p:spPr>
        <p:txBody>
          <a:bodyPr wrap="square" lIns="0" tIns="0" rIns="0" bIns="0" rtlCol="0" anchor="t">
            <a:spAutoFit/>
          </a:bodyPr>
          <a:lstStyle/>
          <a:p>
            <a:pPr algn="l">
              <a:lnSpc>
                <a:spcPts val="7800"/>
              </a:lnSpc>
            </a:pPr>
            <a:r>
              <a:rPr lang="en-US" sz="6500">
                <a:solidFill>
                  <a:srgbClr val="A20E20"/>
                </a:solidFill>
                <a:latin typeface="TT Hoves Bold"/>
              </a:rPr>
              <a:t>Outperforming Competitors</a:t>
            </a:r>
          </a:p>
        </p:txBody>
      </p:sp>
      <p:sp>
        <p:nvSpPr>
          <p:cNvPr id="10" name="Freeform 10"/>
          <p:cNvSpPr/>
          <p:nvPr/>
        </p:nvSpPr>
        <p:spPr>
          <a:xfrm>
            <a:off x="352454" y="9410276"/>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7"/>
            <a:stretch>
              <a:fillRect/>
            </a:stretch>
          </a:blipFill>
        </p:spPr>
        <p:txBody>
          <a:bodyPr/>
          <a:lstStyle/>
          <a:p>
            <a:endParaRPr lang="en-US"/>
          </a:p>
        </p:txBody>
      </p:sp>
      <p:grpSp>
        <p:nvGrpSpPr>
          <p:cNvPr id="15" name="Group 8">
            <a:extLst>
              <a:ext uri="{FF2B5EF4-FFF2-40B4-BE49-F238E27FC236}">
                <a16:creationId xmlns:a16="http://schemas.microsoft.com/office/drawing/2014/main" id="{445572E7-C74B-81FE-B5BD-71CD5F2EC81E}"/>
              </a:ext>
            </a:extLst>
          </p:cNvPr>
          <p:cNvGrpSpPr/>
          <p:nvPr/>
        </p:nvGrpSpPr>
        <p:grpSpPr>
          <a:xfrm>
            <a:off x="582111" y="3873362"/>
            <a:ext cx="9019089" cy="1428922"/>
            <a:chOff x="0" y="-33337"/>
            <a:chExt cx="2375398" cy="376342"/>
          </a:xfrm>
        </p:grpSpPr>
        <p:sp>
          <p:nvSpPr>
            <p:cNvPr id="16" name="Freeform 9">
              <a:extLst>
                <a:ext uri="{FF2B5EF4-FFF2-40B4-BE49-F238E27FC236}">
                  <a16:creationId xmlns:a16="http://schemas.microsoft.com/office/drawing/2014/main" id="{19542541-C4BA-34A4-7601-F4AF12C1DE30}"/>
                </a:ext>
              </a:extLst>
            </p:cNvPr>
            <p:cNvSpPr/>
            <p:nvPr/>
          </p:nvSpPr>
          <p:spPr>
            <a:xfrm>
              <a:off x="0" y="0"/>
              <a:ext cx="2375398"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17" name="TextBox 10">
              <a:extLst>
                <a:ext uri="{FF2B5EF4-FFF2-40B4-BE49-F238E27FC236}">
                  <a16:creationId xmlns:a16="http://schemas.microsoft.com/office/drawing/2014/main" id="{60054324-8268-FE20-67AC-DC7FD4742FED}"/>
                </a:ext>
              </a:extLst>
            </p:cNvPr>
            <p:cNvSpPr txBox="1"/>
            <p:nvPr/>
          </p:nvSpPr>
          <p:spPr>
            <a:xfrm>
              <a:off x="0" y="-33337"/>
              <a:ext cx="236606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Korean language options for the classes.</a:t>
              </a:r>
            </a:p>
          </p:txBody>
        </p:sp>
      </p:grpSp>
      <p:grpSp>
        <p:nvGrpSpPr>
          <p:cNvPr id="18" name="Group 8">
            <a:extLst>
              <a:ext uri="{FF2B5EF4-FFF2-40B4-BE49-F238E27FC236}">
                <a16:creationId xmlns:a16="http://schemas.microsoft.com/office/drawing/2014/main" id="{42C8C83C-4F9E-04BB-FD3B-8BE1D3A4BC03}"/>
              </a:ext>
            </a:extLst>
          </p:cNvPr>
          <p:cNvGrpSpPr/>
          <p:nvPr/>
        </p:nvGrpSpPr>
        <p:grpSpPr>
          <a:xfrm>
            <a:off x="582112" y="2482117"/>
            <a:ext cx="9019088" cy="1428922"/>
            <a:chOff x="0" y="-33337"/>
            <a:chExt cx="1205814" cy="376342"/>
          </a:xfrm>
        </p:grpSpPr>
        <p:sp>
          <p:nvSpPr>
            <p:cNvPr id="19" name="Freeform 9">
              <a:extLst>
                <a:ext uri="{FF2B5EF4-FFF2-40B4-BE49-F238E27FC236}">
                  <a16:creationId xmlns:a16="http://schemas.microsoft.com/office/drawing/2014/main" id="{BA5BFDB6-E60D-6E5A-2B9B-065B284E6E77}"/>
                </a:ext>
              </a:extLst>
            </p:cNvPr>
            <p:cNvSpPr/>
            <p:nvPr/>
          </p:nvSpPr>
          <p:spPr>
            <a:xfrm>
              <a:off x="0" y="0"/>
              <a:ext cx="1205814"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20" name="TextBox 10">
              <a:extLst>
                <a:ext uri="{FF2B5EF4-FFF2-40B4-BE49-F238E27FC236}">
                  <a16:creationId xmlns:a16="http://schemas.microsoft.com/office/drawing/2014/main" id="{AE420387-C760-E680-D714-0A4311530951}"/>
                </a:ext>
              </a:extLst>
            </p:cNvPr>
            <p:cNvSpPr txBox="1"/>
            <p:nvPr/>
          </p:nvSpPr>
          <p:spPr>
            <a:xfrm>
              <a:off x="0" y="-33337"/>
              <a:ext cx="120581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Exclusive classes tailored to Korean culture and interests</a:t>
              </a:r>
            </a:p>
          </p:txBody>
        </p:sp>
      </p:grpSp>
      <p:grpSp>
        <p:nvGrpSpPr>
          <p:cNvPr id="21" name="Group 8">
            <a:extLst>
              <a:ext uri="{FF2B5EF4-FFF2-40B4-BE49-F238E27FC236}">
                <a16:creationId xmlns:a16="http://schemas.microsoft.com/office/drawing/2014/main" id="{FB6810F5-EF40-D686-0C1E-E915879179DA}"/>
              </a:ext>
            </a:extLst>
          </p:cNvPr>
          <p:cNvGrpSpPr/>
          <p:nvPr/>
        </p:nvGrpSpPr>
        <p:grpSpPr>
          <a:xfrm>
            <a:off x="582111" y="5428860"/>
            <a:ext cx="9019089" cy="1428922"/>
            <a:chOff x="0" y="-33337"/>
            <a:chExt cx="2375398" cy="376342"/>
          </a:xfrm>
        </p:grpSpPr>
        <p:sp>
          <p:nvSpPr>
            <p:cNvPr id="22" name="Freeform 9">
              <a:extLst>
                <a:ext uri="{FF2B5EF4-FFF2-40B4-BE49-F238E27FC236}">
                  <a16:creationId xmlns:a16="http://schemas.microsoft.com/office/drawing/2014/main" id="{2577634A-9822-A11E-3FE6-3BF3E132434F}"/>
                </a:ext>
              </a:extLst>
            </p:cNvPr>
            <p:cNvSpPr/>
            <p:nvPr/>
          </p:nvSpPr>
          <p:spPr>
            <a:xfrm>
              <a:off x="0" y="0"/>
              <a:ext cx="2375398"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23" name="TextBox 10">
              <a:extLst>
                <a:ext uri="{FF2B5EF4-FFF2-40B4-BE49-F238E27FC236}">
                  <a16:creationId xmlns:a16="http://schemas.microsoft.com/office/drawing/2014/main" id="{D600C68F-5B1F-2BBA-9F29-210C4FFE582E}"/>
                </a:ext>
              </a:extLst>
            </p:cNvPr>
            <p:cNvSpPr txBox="1"/>
            <p:nvPr/>
          </p:nvSpPr>
          <p:spPr>
            <a:xfrm>
              <a:off x="0" y="-33337"/>
              <a:ext cx="236606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Partnering with local gyms and popular Korean fitness influencers </a:t>
              </a:r>
            </a:p>
          </p:txBody>
        </p:sp>
      </p:grpSp>
      <p:grpSp>
        <p:nvGrpSpPr>
          <p:cNvPr id="24" name="Group 8">
            <a:extLst>
              <a:ext uri="{FF2B5EF4-FFF2-40B4-BE49-F238E27FC236}">
                <a16:creationId xmlns:a16="http://schemas.microsoft.com/office/drawing/2014/main" id="{B1B72100-C0AD-C19D-5A4A-F4ED918D229F}"/>
              </a:ext>
            </a:extLst>
          </p:cNvPr>
          <p:cNvGrpSpPr/>
          <p:nvPr/>
        </p:nvGrpSpPr>
        <p:grpSpPr>
          <a:xfrm>
            <a:off x="611419" y="6935937"/>
            <a:ext cx="9019089" cy="1428922"/>
            <a:chOff x="0" y="-33337"/>
            <a:chExt cx="2375398" cy="376342"/>
          </a:xfrm>
        </p:grpSpPr>
        <p:sp>
          <p:nvSpPr>
            <p:cNvPr id="25" name="Freeform 9">
              <a:extLst>
                <a:ext uri="{FF2B5EF4-FFF2-40B4-BE49-F238E27FC236}">
                  <a16:creationId xmlns:a16="http://schemas.microsoft.com/office/drawing/2014/main" id="{A5EDA465-A5C1-9855-1A4F-C19652F5F45A}"/>
                </a:ext>
              </a:extLst>
            </p:cNvPr>
            <p:cNvSpPr/>
            <p:nvPr/>
          </p:nvSpPr>
          <p:spPr>
            <a:xfrm>
              <a:off x="0" y="0"/>
              <a:ext cx="2375398"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26" name="TextBox 10">
              <a:extLst>
                <a:ext uri="{FF2B5EF4-FFF2-40B4-BE49-F238E27FC236}">
                  <a16:creationId xmlns:a16="http://schemas.microsoft.com/office/drawing/2014/main" id="{7FA01EF1-533E-BB1D-B3C7-3B7AC9A58A77}"/>
                </a:ext>
              </a:extLst>
            </p:cNvPr>
            <p:cNvSpPr txBox="1"/>
            <p:nvPr/>
          </p:nvSpPr>
          <p:spPr>
            <a:xfrm>
              <a:off x="0" y="-33337"/>
              <a:ext cx="236606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Offering attractive maintenance and warranty options</a:t>
              </a:r>
            </a:p>
          </p:txBody>
        </p:sp>
      </p:grpSp>
    </p:spTree>
    <p:extLst>
      <p:ext uri="{BB962C8B-B14F-4D97-AF65-F5344CB8AC3E}">
        <p14:creationId xmlns:p14="http://schemas.microsoft.com/office/powerpoint/2010/main" val="1510048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BED86649-A95D-F4FB-2688-5BF04F75DAB5}"/>
              </a:ext>
            </a:extLst>
          </p:cNvPr>
          <p:cNvGraphicFramePr>
            <a:graphicFrameLocks noChangeAspect="1"/>
          </p:cNvGraphicFramePr>
          <p:nvPr>
            <p:custDataLst>
              <p:tags r:id="rId1"/>
            </p:custDataLst>
            <p:extLst>
              <p:ext uri="{D42A27DB-BD31-4B8C-83A1-F6EECF244321}">
                <p14:modId xmlns:p14="http://schemas.microsoft.com/office/powerpoint/2010/main" val="2088120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9" imgH="358" progId="TCLayout.ActiveDocument.1">
                  <p:embed/>
                </p:oleObj>
              </mc:Choice>
              <mc:Fallback>
                <p:oleObj name="think-cell Slide" r:id="rId3" imgW="359" imgH="358" progId="TCLayout.ActiveDocument.1">
                  <p:embed/>
                  <p:pic>
                    <p:nvPicPr>
                      <p:cNvPr id="25" name="think-cell data - do not delete" hidden="1">
                        <a:extLst>
                          <a:ext uri="{FF2B5EF4-FFF2-40B4-BE49-F238E27FC236}">
                            <a16:creationId xmlns:a16="http://schemas.microsoft.com/office/drawing/2014/main" id="{BED86649-A95D-F4FB-2688-5BF04F75DA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1" name="Picture 20" descr="A graph with blue lines&#10;&#10;Description automatically generated">
            <a:extLst>
              <a:ext uri="{FF2B5EF4-FFF2-40B4-BE49-F238E27FC236}">
                <a16:creationId xmlns:a16="http://schemas.microsoft.com/office/drawing/2014/main" id="{ED9B9D39-C263-B6F9-8E7D-8D5F1139E16B}"/>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379606" y="0"/>
            <a:ext cx="13845088" cy="10287000"/>
          </a:xfrm>
          <a:prstGeom prst="rect">
            <a:avLst/>
          </a:prstGeom>
        </p:spPr>
      </p:pic>
      <p:grpSp>
        <p:nvGrpSpPr>
          <p:cNvPr id="7" name="Group 7"/>
          <p:cNvGrpSpPr/>
          <p:nvPr/>
        </p:nvGrpSpPr>
        <p:grpSpPr>
          <a:xfrm>
            <a:off x="13814230" y="9258300"/>
            <a:ext cx="5765006" cy="1028700"/>
            <a:chOff x="0" y="0"/>
            <a:chExt cx="7686674" cy="1371600"/>
          </a:xfrm>
        </p:grpSpPr>
        <p:grpSp>
          <p:nvGrpSpPr>
            <p:cNvPr id="8" name="Group 8"/>
            <p:cNvGrpSpPr/>
            <p:nvPr/>
          </p:nvGrpSpPr>
          <p:grpSpPr>
            <a:xfrm>
              <a:off x="0" y="0"/>
              <a:ext cx="7686674" cy="1371600"/>
              <a:chOff x="0" y="0"/>
              <a:chExt cx="1049690" cy="187305"/>
            </a:xfrm>
          </p:grpSpPr>
          <p:sp>
            <p:nvSpPr>
              <p:cNvPr id="9" name="Freeform 9"/>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10" name="TextBox 10"/>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grpSp>
        <p:nvGrpSpPr>
          <p:cNvPr id="17" name="Group 17"/>
          <p:cNvGrpSpPr/>
          <p:nvPr/>
        </p:nvGrpSpPr>
        <p:grpSpPr>
          <a:xfrm rot="-5400000">
            <a:off x="13693699" y="2064442"/>
            <a:ext cx="551923" cy="310858"/>
            <a:chOff x="0" y="0"/>
            <a:chExt cx="812800" cy="457791"/>
          </a:xfrm>
        </p:grpSpPr>
        <p:sp>
          <p:nvSpPr>
            <p:cNvPr id="18" name="Freeform 18"/>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19" name="TextBox 19"/>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20" name="Freeform 20"/>
          <p:cNvSpPr/>
          <p:nvPr/>
        </p:nvSpPr>
        <p:spPr>
          <a:xfrm>
            <a:off x="15054698" y="9410276"/>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6"/>
            <a:stretch>
              <a:fillRect/>
            </a:stretch>
          </a:blipFill>
        </p:spPr>
        <p:txBody>
          <a:bodyPr/>
          <a:lstStyle/>
          <a:p>
            <a:endParaRPr lang="en-US"/>
          </a:p>
        </p:txBody>
      </p:sp>
      <p:sp>
        <p:nvSpPr>
          <p:cNvPr id="22" name="TextBox 22"/>
          <p:cNvSpPr txBox="1"/>
          <p:nvPr/>
        </p:nvSpPr>
        <p:spPr>
          <a:xfrm>
            <a:off x="13465481" y="351766"/>
            <a:ext cx="4788725" cy="1000274"/>
          </a:xfrm>
          <a:prstGeom prst="rect">
            <a:avLst/>
          </a:prstGeom>
        </p:spPr>
        <p:txBody>
          <a:bodyPr wrap="square" lIns="0" tIns="0" rIns="0" bIns="0" rtlCol="0" anchor="t">
            <a:spAutoFit/>
          </a:bodyPr>
          <a:lstStyle/>
          <a:p>
            <a:pPr algn="l">
              <a:lnSpc>
                <a:spcPts val="7800"/>
              </a:lnSpc>
            </a:pPr>
            <a:r>
              <a:rPr lang="en-US" sz="6500">
                <a:solidFill>
                  <a:srgbClr val="A20E20"/>
                </a:solidFill>
                <a:latin typeface="TT Hoves Bold"/>
              </a:rPr>
              <a:t>Franchising</a:t>
            </a:r>
          </a:p>
        </p:txBody>
      </p:sp>
      <p:sp>
        <p:nvSpPr>
          <p:cNvPr id="23" name="TextBox 23"/>
          <p:cNvSpPr txBox="1"/>
          <p:nvPr/>
        </p:nvSpPr>
        <p:spPr>
          <a:xfrm>
            <a:off x="14473837" y="1967886"/>
            <a:ext cx="3742479" cy="830612"/>
          </a:xfrm>
          <a:prstGeom prst="rect">
            <a:avLst/>
          </a:prstGeom>
        </p:spPr>
        <p:txBody>
          <a:bodyPr wrap="square" lIns="0" tIns="0" rIns="0" bIns="0" rtlCol="0" anchor="t">
            <a:spAutoFit/>
          </a:bodyPr>
          <a:lstStyle/>
          <a:p>
            <a:pPr algn="l">
              <a:lnSpc>
                <a:spcPts val="3359"/>
              </a:lnSpc>
            </a:pPr>
            <a:r>
              <a:rPr lang="en-US" sz="2400" b="1">
                <a:solidFill>
                  <a:srgbClr val="2A2E3A"/>
                </a:solidFill>
                <a:latin typeface="Helios"/>
              </a:rPr>
              <a:t>Brand Recognition: </a:t>
            </a:r>
            <a:r>
              <a:rPr lang="en-US" sz="2400">
                <a:solidFill>
                  <a:srgbClr val="2A2E3A"/>
                </a:solidFill>
                <a:latin typeface="Helios"/>
              </a:rPr>
              <a:t>Loyal base of customers</a:t>
            </a:r>
          </a:p>
        </p:txBody>
      </p:sp>
      <p:sp>
        <p:nvSpPr>
          <p:cNvPr id="26" name="TextBox 23">
            <a:extLst>
              <a:ext uri="{FF2B5EF4-FFF2-40B4-BE49-F238E27FC236}">
                <a16:creationId xmlns:a16="http://schemas.microsoft.com/office/drawing/2014/main" id="{200CB973-268C-60A8-1D78-52211F567560}"/>
              </a:ext>
            </a:extLst>
          </p:cNvPr>
          <p:cNvSpPr txBox="1"/>
          <p:nvPr/>
        </p:nvSpPr>
        <p:spPr>
          <a:xfrm>
            <a:off x="14473837" y="3110850"/>
            <a:ext cx="3780369" cy="1266629"/>
          </a:xfrm>
          <a:prstGeom prst="rect">
            <a:avLst/>
          </a:prstGeom>
        </p:spPr>
        <p:txBody>
          <a:bodyPr wrap="square" lIns="0" tIns="0" rIns="0" bIns="0" rtlCol="0" anchor="t">
            <a:spAutoFit/>
          </a:bodyPr>
          <a:lstStyle/>
          <a:p>
            <a:pPr algn="l">
              <a:lnSpc>
                <a:spcPts val="3359"/>
              </a:lnSpc>
            </a:pPr>
            <a:r>
              <a:rPr lang="en-US" sz="2400" b="1">
                <a:solidFill>
                  <a:srgbClr val="2A2E3A"/>
                </a:solidFill>
                <a:latin typeface="Helios"/>
              </a:rPr>
              <a:t>Lower Capital Investment: </a:t>
            </a:r>
            <a:r>
              <a:rPr lang="en-US" sz="2400">
                <a:solidFill>
                  <a:srgbClr val="2A2E3A"/>
                </a:solidFill>
                <a:latin typeface="Helios"/>
              </a:rPr>
              <a:t>Franchisees bearing the costs </a:t>
            </a:r>
          </a:p>
        </p:txBody>
      </p:sp>
      <p:grpSp>
        <p:nvGrpSpPr>
          <p:cNvPr id="27" name="Group 17">
            <a:extLst>
              <a:ext uri="{FF2B5EF4-FFF2-40B4-BE49-F238E27FC236}">
                <a16:creationId xmlns:a16="http://schemas.microsoft.com/office/drawing/2014/main" id="{F61B1B6A-5B40-6AAE-6922-9E8E7EA3011A}"/>
              </a:ext>
            </a:extLst>
          </p:cNvPr>
          <p:cNvGrpSpPr/>
          <p:nvPr/>
        </p:nvGrpSpPr>
        <p:grpSpPr>
          <a:xfrm rot="-5400000">
            <a:off x="13709434" y="3231382"/>
            <a:ext cx="551923" cy="310858"/>
            <a:chOff x="0" y="0"/>
            <a:chExt cx="812800" cy="457791"/>
          </a:xfrm>
        </p:grpSpPr>
        <p:sp>
          <p:nvSpPr>
            <p:cNvPr id="28" name="Freeform 18">
              <a:extLst>
                <a:ext uri="{FF2B5EF4-FFF2-40B4-BE49-F238E27FC236}">
                  <a16:creationId xmlns:a16="http://schemas.microsoft.com/office/drawing/2014/main" id="{C0ABFAB9-FCF2-B005-1C2B-783BF40E0F8B}"/>
                </a:ext>
              </a:extLst>
            </p:cNvPr>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29" name="TextBox 19">
              <a:extLst>
                <a:ext uri="{FF2B5EF4-FFF2-40B4-BE49-F238E27FC236}">
                  <a16:creationId xmlns:a16="http://schemas.microsoft.com/office/drawing/2014/main" id="{B96B61C7-63E7-2DE8-2951-F9945EAD2810}"/>
                </a:ext>
              </a:extLst>
            </p:cNvPr>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grpSp>
        <p:nvGrpSpPr>
          <p:cNvPr id="30" name="Group 17">
            <a:extLst>
              <a:ext uri="{FF2B5EF4-FFF2-40B4-BE49-F238E27FC236}">
                <a16:creationId xmlns:a16="http://schemas.microsoft.com/office/drawing/2014/main" id="{53CCEC56-CE62-AF28-0947-9F987CA57545}"/>
              </a:ext>
            </a:extLst>
          </p:cNvPr>
          <p:cNvGrpSpPr/>
          <p:nvPr/>
        </p:nvGrpSpPr>
        <p:grpSpPr>
          <a:xfrm rot="-5400000">
            <a:off x="13693698" y="5013338"/>
            <a:ext cx="551923" cy="310858"/>
            <a:chOff x="0" y="0"/>
            <a:chExt cx="812800" cy="457791"/>
          </a:xfrm>
        </p:grpSpPr>
        <p:sp>
          <p:nvSpPr>
            <p:cNvPr id="31" name="Freeform 18">
              <a:extLst>
                <a:ext uri="{FF2B5EF4-FFF2-40B4-BE49-F238E27FC236}">
                  <a16:creationId xmlns:a16="http://schemas.microsoft.com/office/drawing/2014/main" id="{C44E0450-F270-8970-69A8-2FB38A12B755}"/>
                </a:ext>
              </a:extLst>
            </p:cNvPr>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32" name="TextBox 19">
              <a:extLst>
                <a:ext uri="{FF2B5EF4-FFF2-40B4-BE49-F238E27FC236}">
                  <a16:creationId xmlns:a16="http://schemas.microsoft.com/office/drawing/2014/main" id="{5949B848-1D56-86DE-F499-E3CE5CA4ABB3}"/>
                </a:ext>
              </a:extLst>
            </p:cNvPr>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33" name="TextBox 23">
            <a:extLst>
              <a:ext uri="{FF2B5EF4-FFF2-40B4-BE49-F238E27FC236}">
                <a16:creationId xmlns:a16="http://schemas.microsoft.com/office/drawing/2014/main" id="{95A22543-6BEB-54F3-A48E-F590089EEB3C}"/>
              </a:ext>
            </a:extLst>
          </p:cNvPr>
          <p:cNvSpPr txBox="1"/>
          <p:nvPr/>
        </p:nvSpPr>
        <p:spPr>
          <a:xfrm>
            <a:off x="14393064" y="4642893"/>
            <a:ext cx="3780369" cy="1266629"/>
          </a:xfrm>
          <a:prstGeom prst="rect">
            <a:avLst/>
          </a:prstGeom>
        </p:spPr>
        <p:txBody>
          <a:bodyPr wrap="square" lIns="0" tIns="0" rIns="0" bIns="0" rtlCol="0" anchor="t">
            <a:spAutoFit/>
          </a:bodyPr>
          <a:lstStyle/>
          <a:p>
            <a:pPr algn="l">
              <a:lnSpc>
                <a:spcPts val="3359"/>
              </a:lnSpc>
            </a:pPr>
            <a:r>
              <a:rPr lang="en-US" sz="2400" b="1">
                <a:solidFill>
                  <a:srgbClr val="2A2E3A"/>
                </a:solidFill>
                <a:latin typeface="Helios"/>
              </a:rPr>
              <a:t>Local Expertise:</a:t>
            </a:r>
            <a:r>
              <a:rPr lang="en-US" sz="2400">
                <a:solidFill>
                  <a:srgbClr val="000000"/>
                </a:solidFill>
                <a:latin typeface="Times New Roman" panose="02020603050405020304" pitchFamily="18" charset="0"/>
                <a:ea typeface="Aptos" panose="020B0004020202020204" pitchFamily="34" charset="0"/>
                <a:sym typeface="Wingdings" pitchFamily="2" charset="2"/>
              </a:rPr>
              <a:t> </a:t>
            </a:r>
            <a:r>
              <a:rPr lang="en-US" sz="2400">
                <a:solidFill>
                  <a:srgbClr val="2A2E3A"/>
                </a:solidFill>
                <a:latin typeface="Helios"/>
              </a:rPr>
              <a:t>Customer patterns, market dynamics, and regulatory framework</a:t>
            </a:r>
          </a:p>
        </p:txBody>
      </p:sp>
      <p:grpSp>
        <p:nvGrpSpPr>
          <p:cNvPr id="36" name="Group 17">
            <a:extLst>
              <a:ext uri="{FF2B5EF4-FFF2-40B4-BE49-F238E27FC236}">
                <a16:creationId xmlns:a16="http://schemas.microsoft.com/office/drawing/2014/main" id="{78445770-BFC3-69E5-DF77-EB0336454BBA}"/>
              </a:ext>
            </a:extLst>
          </p:cNvPr>
          <p:cNvGrpSpPr/>
          <p:nvPr/>
        </p:nvGrpSpPr>
        <p:grpSpPr>
          <a:xfrm rot="-5400000">
            <a:off x="13725170" y="6493922"/>
            <a:ext cx="551923" cy="310858"/>
            <a:chOff x="0" y="0"/>
            <a:chExt cx="812800" cy="457791"/>
          </a:xfrm>
        </p:grpSpPr>
        <p:sp>
          <p:nvSpPr>
            <p:cNvPr id="37" name="Freeform 18">
              <a:extLst>
                <a:ext uri="{FF2B5EF4-FFF2-40B4-BE49-F238E27FC236}">
                  <a16:creationId xmlns:a16="http://schemas.microsoft.com/office/drawing/2014/main" id="{39CCE36E-99DA-76E7-C7ED-DF3B17D9D44E}"/>
                </a:ext>
              </a:extLst>
            </p:cNvPr>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38" name="TextBox 19">
              <a:extLst>
                <a:ext uri="{FF2B5EF4-FFF2-40B4-BE49-F238E27FC236}">
                  <a16:creationId xmlns:a16="http://schemas.microsoft.com/office/drawing/2014/main" id="{3C3A8DBD-6D65-BA67-ACA7-C79CC736D8FA}"/>
                </a:ext>
              </a:extLst>
            </p:cNvPr>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39" name="TextBox 23">
            <a:extLst>
              <a:ext uri="{FF2B5EF4-FFF2-40B4-BE49-F238E27FC236}">
                <a16:creationId xmlns:a16="http://schemas.microsoft.com/office/drawing/2014/main" id="{9FA2476F-7F1E-5026-D79E-18F87A898B65}"/>
              </a:ext>
            </a:extLst>
          </p:cNvPr>
          <p:cNvSpPr txBox="1"/>
          <p:nvPr/>
        </p:nvSpPr>
        <p:spPr>
          <a:xfrm>
            <a:off x="14473837" y="6314604"/>
            <a:ext cx="3780369" cy="1266629"/>
          </a:xfrm>
          <a:prstGeom prst="rect">
            <a:avLst/>
          </a:prstGeom>
        </p:spPr>
        <p:txBody>
          <a:bodyPr wrap="square" lIns="0" tIns="0" rIns="0" bIns="0" rtlCol="0" anchor="t">
            <a:spAutoFit/>
          </a:bodyPr>
          <a:lstStyle/>
          <a:p>
            <a:pPr algn="l">
              <a:lnSpc>
                <a:spcPts val="3359"/>
              </a:lnSpc>
            </a:pPr>
            <a:r>
              <a:rPr lang="en-US" sz="2400" b="1">
                <a:solidFill>
                  <a:srgbClr val="2A2E3A"/>
                </a:solidFill>
                <a:latin typeface="Helios"/>
              </a:rPr>
              <a:t>Shared Risk:</a:t>
            </a:r>
            <a:r>
              <a:rPr lang="en-US" sz="2400">
                <a:solidFill>
                  <a:srgbClr val="2A2E3A"/>
                </a:solidFill>
                <a:latin typeface="Helios"/>
              </a:rPr>
              <a:t> Shared market entry risks with its franchisees</a:t>
            </a:r>
          </a:p>
        </p:txBody>
      </p:sp>
      <p:grpSp>
        <p:nvGrpSpPr>
          <p:cNvPr id="40" name="Group 17">
            <a:extLst>
              <a:ext uri="{FF2B5EF4-FFF2-40B4-BE49-F238E27FC236}">
                <a16:creationId xmlns:a16="http://schemas.microsoft.com/office/drawing/2014/main" id="{B46B69D1-EBD3-E240-9CD2-ECD3C649677A}"/>
              </a:ext>
            </a:extLst>
          </p:cNvPr>
          <p:cNvGrpSpPr/>
          <p:nvPr/>
        </p:nvGrpSpPr>
        <p:grpSpPr>
          <a:xfrm rot="-5400000">
            <a:off x="13693699" y="7999915"/>
            <a:ext cx="551923" cy="310858"/>
            <a:chOff x="0" y="0"/>
            <a:chExt cx="812800" cy="457791"/>
          </a:xfrm>
        </p:grpSpPr>
        <p:sp>
          <p:nvSpPr>
            <p:cNvPr id="41" name="Freeform 18">
              <a:extLst>
                <a:ext uri="{FF2B5EF4-FFF2-40B4-BE49-F238E27FC236}">
                  <a16:creationId xmlns:a16="http://schemas.microsoft.com/office/drawing/2014/main" id="{E217106D-91BF-520D-6134-BB7B0223B2BA}"/>
                </a:ext>
              </a:extLst>
            </p:cNvPr>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US"/>
            </a:p>
          </p:txBody>
        </p:sp>
        <p:sp>
          <p:nvSpPr>
            <p:cNvPr id="42" name="TextBox 19">
              <a:extLst>
                <a:ext uri="{FF2B5EF4-FFF2-40B4-BE49-F238E27FC236}">
                  <a16:creationId xmlns:a16="http://schemas.microsoft.com/office/drawing/2014/main" id="{BB845838-E1DD-8E30-2E81-2E7511FEF05B}"/>
                </a:ext>
              </a:extLst>
            </p:cNvPr>
            <p:cNvSpPr txBox="1"/>
            <p:nvPr/>
          </p:nvSpPr>
          <p:spPr>
            <a:xfrm>
              <a:off x="127000" y="23174"/>
              <a:ext cx="558800" cy="222071"/>
            </a:xfrm>
            <a:prstGeom prst="rect">
              <a:avLst/>
            </a:prstGeom>
          </p:spPr>
          <p:txBody>
            <a:bodyPr lIns="50800" tIns="50800" rIns="50800" bIns="50800" rtlCol="0" anchor="ctr"/>
            <a:lstStyle/>
            <a:p>
              <a:pPr algn="ctr">
                <a:lnSpc>
                  <a:spcPts val="139"/>
                </a:lnSpc>
              </a:pPr>
              <a:endParaRPr/>
            </a:p>
          </p:txBody>
        </p:sp>
      </p:grpSp>
      <p:sp>
        <p:nvSpPr>
          <p:cNvPr id="43" name="TextBox 23">
            <a:extLst>
              <a:ext uri="{FF2B5EF4-FFF2-40B4-BE49-F238E27FC236}">
                <a16:creationId xmlns:a16="http://schemas.microsoft.com/office/drawing/2014/main" id="{AF51C916-DF8A-C6A3-8017-28A6D96CCBEB}"/>
              </a:ext>
            </a:extLst>
          </p:cNvPr>
          <p:cNvSpPr txBox="1"/>
          <p:nvPr/>
        </p:nvSpPr>
        <p:spPr>
          <a:xfrm>
            <a:off x="14435947" y="7846647"/>
            <a:ext cx="3780369" cy="830612"/>
          </a:xfrm>
          <a:prstGeom prst="rect">
            <a:avLst/>
          </a:prstGeom>
        </p:spPr>
        <p:txBody>
          <a:bodyPr wrap="square" lIns="0" tIns="0" rIns="0" bIns="0" rtlCol="0" anchor="t">
            <a:spAutoFit/>
          </a:bodyPr>
          <a:lstStyle/>
          <a:p>
            <a:pPr algn="l">
              <a:lnSpc>
                <a:spcPts val="3359"/>
              </a:lnSpc>
            </a:pPr>
            <a:r>
              <a:rPr lang="en-US" sz="2400" b="1">
                <a:solidFill>
                  <a:srgbClr val="2A2E3A"/>
                </a:solidFill>
                <a:latin typeface="Helios"/>
              </a:rPr>
              <a:t>Regulatory Environment:</a:t>
            </a:r>
            <a:r>
              <a:rPr lang="en-US" sz="2400">
                <a:solidFill>
                  <a:srgbClr val="2A2E3A"/>
                </a:solidFill>
                <a:latin typeface="Helios"/>
              </a:rPr>
              <a:t> Business-friendly policies</a:t>
            </a:r>
          </a:p>
        </p:txBody>
      </p:sp>
    </p:spTree>
    <p:extLst>
      <p:ext uri="{BB962C8B-B14F-4D97-AF65-F5344CB8AC3E}">
        <p14:creationId xmlns:p14="http://schemas.microsoft.com/office/powerpoint/2010/main" val="36450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6FCB671C-34DB-E8EA-51A4-33B6EB23D3C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12" name="think-cell data - do not delete" hidden="1">
                        <a:extLst>
                          <a:ext uri="{FF2B5EF4-FFF2-40B4-BE49-F238E27FC236}">
                            <a16:creationId xmlns:a16="http://schemas.microsoft.com/office/drawing/2014/main" id="{6FCB671C-34DB-E8EA-51A4-33B6EB23D3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 name="Group 3"/>
          <p:cNvGrpSpPr/>
          <p:nvPr/>
        </p:nvGrpSpPr>
        <p:grpSpPr>
          <a:xfrm>
            <a:off x="-1287623" y="9258300"/>
            <a:ext cx="5765006" cy="1028700"/>
            <a:chOff x="0" y="0"/>
            <a:chExt cx="7686674" cy="1371600"/>
          </a:xfrm>
        </p:grpSpPr>
        <p:grpSp>
          <p:nvGrpSpPr>
            <p:cNvPr id="4" name="Group 4"/>
            <p:cNvGrpSpPr/>
            <p:nvPr/>
          </p:nvGrpSpPr>
          <p:grpSpPr>
            <a:xfrm>
              <a:off x="0" y="0"/>
              <a:ext cx="7686674" cy="1371600"/>
              <a:chOff x="0" y="0"/>
              <a:chExt cx="1049690" cy="187305"/>
            </a:xfrm>
          </p:grpSpPr>
          <p:sp>
            <p:nvSpPr>
              <p:cNvPr id="5" name="Freeform 5"/>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6" name="TextBox 6"/>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endParaRPr/>
            </a:p>
          </p:txBody>
        </p:sp>
      </p:grpSp>
      <p:sp>
        <p:nvSpPr>
          <p:cNvPr id="9" name="TextBox 9"/>
          <p:cNvSpPr txBox="1"/>
          <p:nvPr/>
        </p:nvSpPr>
        <p:spPr>
          <a:xfrm>
            <a:off x="352455" y="151976"/>
            <a:ext cx="10010746" cy="2000548"/>
          </a:xfrm>
          <a:prstGeom prst="rect">
            <a:avLst/>
          </a:prstGeom>
        </p:spPr>
        <p:txBody>
          <a:bodyPr wrap="square" lIns="0" tIns="0" rIns="0" bIns="0" rtlCol="0" anchor="t">
            <a:spAutoFit/>
          </a:bodyPr>
          <a:lstStyle/>
          <a:p>
            <a:pPr algn="l">
              <a:lnSpc>
                <a:spcPts val="7800"/>
              </a:lnSpc>
            </a:pPr>
            <a:r>
              <a:rPr lang="en-US" sz="6500">
                <a:solidFill>
                  <a:srgbClr val="A20E20"/>
                </a:solidFill>
                <a:latin typeface="TT Hoves Bold"/>
              </a:rPr>
              <a:t>Other Key Entry Considerations</a:t>
            </a:r>
          </a:p>
        </p:txBody>
      </p:sp>
      <p:sp>
        <p:nvSpPr>
          <p:cNvPr id="10" name="Freeform 10"/>
          <p:cNvSpPr/>
          <p:nvPr/>
        </p:nvSpPr>
        <p:spPr>
          <a:xfrm>
            <a:off x="352454" y="9410276"/>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6"/>
            <a:stretch>
              <a:fillRect/>
            </a:stretch>
          </a:blipFill>
        </p:spPr>
        <p:txBody>
          <a:bodyPr/>
          <a:lstStyle/>
          <a:p>
            <a:endParaRPr lang="en-US"/>
          </a:p>
        </p:txBody>
      </p:sp>
      <p:grpSp>
        <p:nvGrpSpPr>
          <p:cNvPr id="15" name="Group 8">
            <a:extLst>
              <a:ext uri="{FF2B5EF4-FFF2-40B4-BE49-F238E27FC236}">
                <a16:creationId xmlns:a16="http://schemas.microsoft.com/office/drawing/2014/main" id="{445572E7-C74B-81FE-B5BD-71CD5F2EC81E}"/>
              </a:ext>
            </a:extLst>
          </p:cNvPr>
          <p:cNvGrpSpPr/>
          <p:nvPr/>
        </p:nvGrpSpPr>
        <p:grpSpPr>
          <a:xfrm>
            <a:off x="582111" y="3873362"/>
            <a:ext cx="9019089" cy="1428922"/>
            <a:chOff x="0" y="-33337"/>
            <a:chExt cx="2375398" cy="376342"/>
          </a:xfrm>
        </p:grpSpPr>
        <p:sp>
          <p:nvSpPr>
            <p:cNvPr id="16" name="Freeform 9">
              <a:extLst>
                <a:ext uri="{FF2B5EF4-FFF2-40B4-BE49-F238E27FC236}">
                  <a16:creationId xmlns:a16="http://schemas.microsoft.com/office/drawing/2014/main" id="{19542541-C4BA-34A4-7601-F4AF12C1DE30}"/>
                </a:ext>
              </a:extLst>
            </p:cNvPr>
            <p:cNvSpPr/>
            <p:nvPr/>
          </p:nvSpPr>
          <p:spPr>
            <a:xfrm>
              <a:off x="0" y="0"/>
              <a:ext cx="2375398"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17" name="TextBox 10">
              <a:extLst>
                <a:ext uri="{FF2B5EF4-FFF2-40B4-BE49-F238E27FC236}">
                  <a16:creationId xmlns:a16="http://schemas.microsoft.com/office/drawing/2014/main" id="{60054324-8268-FE20-67AC-DC7FD4742FED}"/>
                </a:ext>
              </a:extLst>
            </p:cNvPr>
            <p:cNvSpPr txBox="1"/>
            <p:nvPr/>
          </p:nvSpPr>
          <p:spPr>
            <a:xfrm>
              <a:off x="0" y="-33337"/>
              <a:ext cx="2366064" cy="376342"/>
            </a:xfrm>
            <a:prstGeom prst="rect">
              <a:avLst/>
            </a:prstGeom>
          </p:spPr>
          <p:txBody>
            <a:bodyPr lIns="50800" tIns="50800" rIns="50800" bIns="50800" rtlCol="0" anchor="ctr"/>
            <a:lstStyle/>
            <a:p>
              <a:pPr algn="ctr">
                <a:lnSpc>
                  <a:spcPts val="4199"/>
                </a:lnSpc>
              </a:pPr>
              <a:r>
                <a:rPr lang="en-US" sz="2950">
                  <a:solidFill>
                    <a:srgbClr val="A20E20"/>
                  </a:solidFill>
                  <a:latin typeface="Helios Bold"/>
                </a:rPr>
                <a:t>Polycentric Staffing Policy</a:t>
              </a:r>
            </a:p>
          </p:txBody>
        </p:sp>
      </p:grpSp>
      <p:grpSp>
        <p:nvGrpSpPr>
          <p:cNvPr id="18" name="Group 8">
            <a:extLst>
              <a:ext uri="{FF2B5EF4-FFF2-40B4-BE49-F238E27FC236}">
                <a16:creationId xmlns:a16="http://schemas.microsoft.com/office/drawing/2014/main" id="{42C8C83C-4F9E-04BB-FD3B-8BE1D3A4BC03}"/>
              </a:ext>
            </a:extLst>
          </p:cNvPr>
          <p:cNvGrpSpPr/>
          <p:nvPr/>
        </p:nvGrpSpPr>
        <p:grpSpPr>
          <a:xfrm>
            <a:off x="582112" y="2482117"/>
            <a:ext cx="9019088" cy="1428922"/>
            <a:chOff x="0" y="-33337"/>
            <a:chExt cx="1205814" cy="376342"/>
          </a:xfrm>
        </p:grpSpPr>
        <p:sp>
          <p:nvSpPr>
            <p:cNvPr id="19" name="Freeform 9">
              <a:extLst>
                <a:ext uri="{FF2B5EF4-FFF2-40B4-BE49-F238E27FC236}">
                  <a16:creationId xmlns:a16="http://schemas.microsoft.com/office/drawing/2014/main" id="{BA5BFDB6-E60D-6E5A-2B9B-065B284E6E77}"/>
                </a:ext>
              </a:extLst>
            </p:cNvPr>
            <p:cNvSpPr/>
            <p:nvPr/>
          </p:nvSpPr>
          <p:spPr>
            <a:xfrm>
              <a:off x="0" y="0"/>
              <a:ext cx="1205814"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20" name="TextBox 10">
              <a:extLst>
                <a:ext uri="{FF2B5EF4-FFF2-40B4-BE49-F238E27FC236}">
                  <a16:creationId xmlns:a16="http://schemas.microsoft.com/office/drawing/2014/main" id="{AE420387-C760-E680-D714-0A4311530951}"/>
                </a:ext>
              </a:extLst>
            </p:cNvPr>
            <p:cNvSpPr txBox="1"/>
            <p:nvPr/>
          </p:nvSpPr>
          <p:spPr>
            <a:xfrm>
              <a:off x="0" y="-33337"/>
              <a:ext cx="120581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Differentiation Strategy</a:t>
              </a:r>
            </a:p>
          </p:txBody>
        </p:sp>
      </p:grpSp>
      <p:grpSp>
        <p:nvGrpSpPr>
          <p:cNvPr id="21" name="Group 8">
            <a:extLst>
              <a:ext uri="{FF2B5EF4-FFF2-40B4-BE49-F238E27FC236}">
                <a16:creationId xmlns:a16="http://schemas.microsoft.com/office/drawing/2014/main" id="{FB6810F5-EF40-D686-0C1E-E915879179DA}"/>
              </a:ext>
            </a:extLst>
          </p:cNvPr>
          <p:cNvGrpSpPr/>
          <p:nvPr/>
        </p:nvGrpSpPr>
        <p:grpSpPr>
          <a:xfrm>
            <a:off x="582111" y="5428860"/>
            <a:ext cx="9019089" cy="1428922"/>
            <a:chOff x="0" y="-33337"/>
            <a:chExt cx="2375398" cy="376342"/>
          </a:xfrm>
        </p:grpSpPr>
        <p:sp>
          <p:nvSpPr>
            <p:cNvPr id="22" name="Freeform 9">
              <a:extLst>
                <a:ext uri="{FF2B5EF4-FFF2-40B4-BE49-F238E27FC236}">
                  <a16:creationId xmlns:a16="http://schemas.microsoft.com/office/drawing/2014/main" id="{2577634A-9822-A11E-3FE6-3BF3E132434F}"/>
                </a:ext>
              </a:extLst>
            </p:cNvPr>
            <p:cNvSpPr/>
            <p:nvPr/>
          </p:nvSpPr>
          <p:spPr>
            <a:xfrm>
              <a:off x="0" y="0"/>
              <a:ext cx="2375398"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23" name="TextBox 10">
              <a:extLst>
                <a:ext uri="{FF2B5EF4-FFF2-40B4-BE49-F238E27FC236}">
                  <a16:creationId xmlns:a16="http://schemas.microsoft.com/office/drawing/2014/main" id="{D600C68F-5B1F-2BBA-9F29-210C4FFE582E}"/>
                </a:ext>
              </a:extLst>
            </p:cNvPr>
            <p:cNvSpPr txBox="1"/>
            <p:nvPr/>
          </p:nvSpPr>
          <p:spPr>
            <a:xfrm>
              <a:off x="0" y="-33337"/>
              <a:ext cx="236606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Follower Time of Entry</a:t>
              </a:r>
            </a:p>
          </p:txBody>
        </p:sp>
      </p:grpSp>
      <p:grpSp>
        <p:nvGrpSpPr>
          <p:cNvPr id="24" name="Group 8">
            <a:extLst>
              <a:ext uri="{FF2B5EF4-FFF2-40B4-BE49-F238E27FC236}">
                <a16:creationId xmlns:a16="http://schemas.microsoft.com/office/drawing/2014/main" id="{B1B72100-C0AD-C19D-5A4A-F4ED918D229F}"/>
              </a:ext>
            </a:extLst>
          </p:cNvPr>
          <p:cNvGrpSpPr/>
          <p:nvPr/>
        </p:nvGrpSpPr>
        <p:grpSpPr>
          <a:xfrm>
            <a:off x="611419" y="6935937"/>
            <a:ext cx="9019089" cy="1428922"/>
            <a:chOff x="0" y="-33337"/>
            <a:chExt cx="2375398" cy="376342"/>
          </a:xfrm>
        </p:grpSpPr>
        <p:sp>
          <p:nvSpPr>
            <p:cNvPr id="25" name="Freeform 9">
              <a:extLst>
                <a:ext uri="{FF2B5EF4-FFF2-40B4-BE49-F238E27FC236}">
                  <a16:creationId xmlns:a16="http://schemas.microsoft.com/office/drawing/2014/main" id="{A5EDA465-A5C1-9855-1A4F-C19652F5F45A}"/>
                </a:ext>
              </a:extLst>
            </p:cNvPr>
            <p:cNvSpPr/>
            <p:nvPr/>
          </p:nvSpPr>
          <p:spPr>
            <a:xfrm>
              <a:off x="0" y="0"/>
              <a:ext cx="2375398" cy="309667"/>
            </a:xfrm>
            <a:custGeom>
              <a:avLst/>
              <a:gdLst/>
              <a:ahLst/>
              <a:cxnLst/>
              <a:rect l="l" t="t" r="r" b="b"/>
              <a:pathLst>
                <a:path w="1205814" h="309667">
                  <a:moveTo>
                    <a:pt x="0" y="0"/>
                  </a:moveTo>
                  <a:lnTo>
                    <a:pt x="1205814" y="0"/>
                  </a:lnTo>
                  <a:lnTo>
                    <a:pt x="1205814" y="309667"/>
                  </a:lnTo>
                  <a:lnTo>
                    <a:pt x="0" y="309667"/>
                  </a:lnTo>
                  <a:close/>
                </a:path>
              </a:pathLst>
            </a:custGeom>
            <a:solidFill>
              <a:srgbClr val="E4E4E4"/>
            </a:solidFill>
            <a:ln w="9525" cap="sq">
              <a:solidFill>
                <a:srgbClr val="2A2E3A"/>
              </a:solidFill>
              <a:prstDash val="solid"/>
              <a:miter/>
            </a:ln>
          </p:spPr>
          <p:txBody>
            <a:bodyPr/>
            <a:lstStyle/>
            <a:p>
              <a:endParaRPr lang="en-US"/>
            </a:p>
          </p:txBody>
        </p:sp>
        <p:sp>
          <p:nvSpPr>
            <p:cNvPr id="26" name="TextBox 10">
              <a:extLst>
                <a:ext uri="{FF2B5EF4-FFF2-40B4-BE49-F238E27FC236}">
                  <a16:creationId xmlns:a16="http://schemas.microsoft.com/office/drawing/2014/main" id="{7FA01EF1-533E-BB1D-B3C7-3B7AC9A58A77}"/>
                </a:ext>
              </a:extLst>
            </p:cNvPr>
            <p:cNvSpPr txBox="1"/>
            <p:nvPr/>
          </p:nvSpPr>
          <p:spPr>
            <a:xfrm>
              <a:off x="0" y="-33337"/>
              <a:ext cx="2366064" cy="376342"/>
            </a:xfrm>
            <a:prstGeom prst="rect">
              <a:avLst/>
            </a:prstGeom>
          </p:spPr>
          <p:txBody>
            <a:bodyPr lIns="50800" tIns="50800" rIns="50800" bIns="50800" rtlCol="0" anchor="ctr"/>
            <a:lstStyle/>
            <a:p>
              <a:pPr algn="ctr">
                <a:lnSpc>
                  <a:spcPts val="4199"/>
                </a:lnSpc>
              </a:pPr>
              <a:r>
                <a:rPr lang="en-US" sz="2999">
                  <a:solidFill>
                    <a:srgbClr val="A20E20"/>
                  </a:solidFill>
                  <a:latin typeface="Helios Bold"/>
                </a:rPr>
                <a:t>Small-Scale Entry</a:t>
              </a:r>
            </a:p>
          </p:txBody>
        </p:sp>
      </p:grpSp>
      <p:pic>
        <p:nvPicPr>
          <p:cNvPr id="8" name="Picture 7">
            <a:extLst>
              <a:ext uri="{FF2B5EF4-FFF2-40B4-BE49-F238E27FC236}">
                <a16:creationId xmlns:a16="http://schemas.microsoft.com/office/drawing/2014/main" id="{9CD2C34A-0A0C-B763-4F90-10DD4C3C9816}"/>
              </a:ext>
            </a:extLst>
          </p:cNvPr>
          <p:cNvPicPr>
            <a:picLocks noChangeAspect="1"/>
          </p:cNvPicPr>
          <p:nvPr/>
        </p:nvPicPr>
        <p:blipFill rotWithShape="1">
          <a:blip r:embed="rId7"/>
          <a:srcRect r="50000"/>
          <a:stretch/>
        </p:blipFill>
        <p:spPr>
          <a:xfrm>
            <a:off x="10363201" y="0"/>
            <a:ext cx="7924800" cy="10326255"/>
          </a:xfrm>
          <a:prstGeom prst="rect">
            <a:avLst/>
          </a:prstGeom>
        </p:spPr>
      </p:pic>
    </p:spTree>
    <p:extLst>
      <p:ext uri="{BB962C8B-B14F-4D97-AF65-F5344CB8AC3E}">
        <p14:creationId xmlns:p14="http://schemas.microsoft.com/office/powerpoint/2010/main" val="3911676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944600" y="9249489"/>
            <a:ext cx="5765006" cy="1028700"/>
            <a:chOff x="0" y="0"/>
            <a:chExt cx="7686674" cy="1371600"/>
          </a:xfrm>
        </p:grpSpPr>
        <p:grpSp>
          <p:nvGrpSpPr>
            <p:cNvPr id="4" name="Group 4"/>
            <p:cNvGrpSpPr/>
            <p:nvPr/>
          </p:nvGrpSpPr>
          <p:grpSpPr>
            <a:xfrm>
              <a:off x="0" y="0"/>
              <a:ext cx="7686674" cy="1371600"/>
              <a:chOff x="0" y="0"/>
              <a:chExt cx="1049690" cy="187305"/>
            </a:xfrm>
          </p:grpSpPr>
          <p:sp>
            <p:nvSpPr>
              <p:cNvPr id="5" name="Freeform 5"/>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6" name="TextBox 6"/>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endParaRPr/>
            </a:p>
          </p:txBody>
        </p:sp>
      </p:grpSp>
      <p:sp>
        <p:nvSpPr>
          <p:cNvPr id="9" name="TextBox 9"/>
          <p:cNvSpPr txBox="1"/>
          <p:nvPr/>
        </p:nvSpPr>
        <p:spPr>
          <a:xfrm>
            <a:off x="2514601" y="364546"/>
            <a:ext cx="14744700" cy="1000274"/>
          </a:xfrm>
          <a:prstGeom prst="rect">
            <a:avLst/>
          </a:prstGeom>
        </p:spPr>
        <p:txBody>
          <a:bodyPr wrap="square" lIns="0" tIns="0" rIns="0" bIns="0" rtlCol="0" anchor="t">
            <a:spAutoFit/>
          </a:bodyPr>
          <a:lstStyle/>
          <a:p>
            <a:pPr algn="l">
              <a:lnSpc>
                <a:spcPts val="7800"/>
              </a:lnSpc>
            </a:pPr>
            <a:r>
              <a:rPr lang="en-US" sz="6500">
                <a:solidFill>
                  <a:srgbClr val="A20E20"/>
                </a:solidFill>
                <a:latin typeface="TT Hoves Bold"/>
              </a:rPr>
              <a:t>Cultural &amp; Social considerations </a:t>
            </a:r>
          </a:p>
        </p:txBody>
      </p:sp>
      <p:sp>
        <p:nvSpPr>
          <p:cNvPr id="10" name="Freeform 10"/>
          <p:cNvSpPr/>
          <p:nvPr/>
        </p:nvSpPr>
        <p:spPr>
          <a:xfrm>
            <a:off x="15472372" y="9341344"/>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3"/>
            <a:stretch>
              <a:fillRect/>
            </a:stretch>
          </a:blipFill>
        </p:spPr>
        <p:txBody>
          <a:bodyPr/>
          <a:lstStyle/>
          <a:p>
            <a:endParaRPr lang="en-US"/>
          </a:p>
        </p:txBody>
      </p:sp>
      <p:sp>
        <p:nvSpPr>
          <p:cNvPr id="14" name="TextBox 13">
            <a:extLst>
              <a:ext uri="{FF2B5EF4-FFF2-40B4-BE49-F238E27FC236}">
                <a16:creationId xmlns:a16="http://schemas.microsoft.com/office/drawing/2014/main" id="{637F3870-069D-AABD-1CC4-BB9FEDC5DA21}"/>
              </a:ext>
            </a:extLst>
          </p:cNvPr>
          <p:cNvSpPr txBox="1"/>
          <p:nvPr/>
        </p:nvSpPr>
        <p:spPr>
          <a:xfrm>
            <a:off x="82909" y="9881426"/>
            <a:ext cx="7148624" cy="369332"/>
          </a:xfrm>
          <a:prstGeom prst="rect">
            <a:avLst/>
          </a:prstGeom>
          <a:noFill/>
        </p:spPr>
        <p:txBody>
          <a:bodyPr wrap="none" rtlCol="0">
            <a:spAutoFit/>
          </a:bodyPr>
          <a:lstStyle/>
          <a:p>
            <a:r>
              <a:rPr lang="en-US" i="1">
                <a:solidFill>
                  <a:schemeClr val="tx1">
                    <a:alpha val="60000"/>
                  </a:schemeClr>
                </a:solidFill>
                <a:latin typeface="Helios" panose="020B0604020202020204" charset="0"/>
              </a:rPr>
              <a:t>Source: </a:t>
            </a:r>
            <a:r>
              <a:rPr lang="en-US" sz="1800" i="1" u="sng">
                <a:solidFill>
                  <a:srgbClr val="0563C1">
                    <a:alpha val="60000"/>
                  </a:srgbClr>
                </a:solidFill>
                <a:effectLst/>
                <a:latin typeface="Helios" panose="020B060402020202020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https://www.hofstede-insights.com/country-comparison-tool</a:t>
            </a:r>
            <a:endParaRPr lang="en-US" i="1">
              <a:solidFill>
                <a:schemeClr val="tx1">
                  <a:alpha val="60000"/>
                </a:schemeClr>
              </a:solidFill>
              <a:latin typeface="Helios" panose="020B0604020202020204" charset="0"/>
            </a:endParaRPr>
          </a:p>
        </p:txBody>
      </p:sp>
      <p:graphicFrame>
        <p:nvGraphicFramePr>
          <p:cNvPr id="15" name="Chart 14">
            <a:extLst>
              <a:ext uri="{FF2B5EF4-FFF2-40B4-BE49-F238E27FC236}">
                <a16:creationId xmlns:a16="http://schemas.microsoft.com/office/drawing/2014/main" id="{813B8295-8193-ACF3-108E-DE6272E22C16}"/>
              </a:ext>
            </a:extLst>
          </p:cNvPr>
          <p:cNvGraphicFramePr>
            <a:graphicFrameLocks/>
          </p:cNvGraphicFramePr>
          <p:nvPr>
            <p:extLst>
              <p:ext uri="{D42A27DB-BD31-4B8C-83A1-F6EECF244321}">
                <p14:modId xmlns:p14="http://schemas.microsoft.com/office/powerpoint/2010/main" val="3943466457"/>
              </p:ext>
            </p:extLst>
          </p:nvPr>
        </p:nvGraphicFramePr>
        <p:xfrm>
          <a:off x="124965" y="1288268"/>
          <a:ext cx="9019035" cy="8777824"/>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9E59E919-96EE-F17C-36EB-3046EC4604DB}"/>
              </a:ext>
            </a:extLst>
          </p:cNvPr>
          <p:cNvSpPr txBox="1"/>
          <p:nvPr/>
        </p:nvSpPr>
        <p:spPr>
          <a:xfrm>
            <a:off x="9778222" y="1375718"/>
            <a:ext cx="8384813" cy="8278548"/>
          </a:xfrm>
          <a:prstGeom prst="rect">
            <a:avLst/>
          </a:prstGeom>
          <a:noFill/>
        </p:spPr>
        <p:txBody>
          <a:bodyPr wrap="square" numCol="1" rtlCol="0">
            <a:spAutoFit/>
          </a:bodyPr>
          <a:lstStyle/>
          <a:p>
            <a:pPr marL="914400" lvl="1" indent="-457200">
              <a:lnSpc>
                <a:spcPct val="150000"/>
              </a:lnSpc>
              <a:spcAft>
                <a:spcPts val="400"/>
              </a:spcAft>
              <a:buFont typeface="Wingdings" panose="05000000000000000000" pitchFamily="2" charset="2"/>
              <a:buChar char="Ø"/>
            </a:pPr>
            <a:r>
              <a:rPr lang="en-US" sz="2800" dirty="0">
                <a:solidFill>
                  <a:srgbClr val="2A2E3A"/>
                </a:solidFill>
                <a:latin typeface="Helios" panose="020B0604020202020204" charset="0"/>
              </a:rPr>
              <a:t>Hierarchical; chain of command</a:t>
            </a:r>
          </a:p>
          <a:p>
            <a:pPr marL="914400" lvl="1" indent="-457200">
              <a:lnSpc>
                <a:spcPct val="150000"/>
              </a:lnSpc>
              <a:spcAft>
                <a:spcPts val="400"/>
              </a:spcAft>
              <a:buFont typeface="Wingdings" panose="05000000000000000000" pitchFamily="2" charset="2"/>
              <a:buChar char="Ø"/>
            </a:pPr>
            <a:r>
              <a:rPr lang="en-US" sz="2800" dirty="0">
                <a:solidFill>
                  <a:srgbClr val="2A2E3A"/>
                </a:solidFill>
                <a:latin typeface="Helios" panose="020B0604020202020204" charset="0"/>
              </a:rPr>
              <a:t>Respect superiors, authority</a:t>
            </a:r>
          </a:p>
          <a:p>
            <a:pPr marL="914400" lvl="1" indent="-457200">
              <a:lnSpc>
                <a:spcPct val="150000"/>
              </a:lnSpc>
              <a:spcAft>
                <a:spcPts val="400"/>
              </a:spcAft>
              <a:buFont typeface="Wingdings" panose="05000000000000000000" pitchFamily="2" charset="2"/>
              <a:buChar char="Ø"/>
            </a:pPr>
            <a:r>
              <a:rPr lang="en-US" sz="2800" dirty="0">
                <a:solidFill>
                  <a:srgbClr val="2A2E3A"/>
                </a:solidFill>
                <a:latin typeface="Helios" panose="020B0604020202020204" charset="0"/>
              </a:rPr>
              <a:t>Initiative; self-reliance; merit</a:t>
            </a:r>
          </a:p>
          <a:p>
            <a:pPr marL="914400" lvl="1" indent="-457200">
              <a:lnSpc>
                <a:spcPct val="150000"/>
              </a:lnSpc>
              <a:spcAft>
                <a:spcPts val="400"/>
              </a:spcAft>
              <a:buFont typeface="Wingdings" panose="05000000000000000000" pitchFamily="2" charset="2"/>
              <a:buChar char="Ø"/>
            </a:pPr>
            <a:r>
              <a:rPr lang="en-US" sz="2800" dirty="0" err="1">
                <a:solidFill>
                  <a:srgbClr val="2A2E3A"/>
                </a:solidFill>
                <a:latin typeface="Helios" panose="020B0604020202020204" charset="0"/>
              </a:rPr>
              <a:t>Groupist</a:t>
            </a:r>
            <a:r>
              <a:rPr lang="en-US" sz="2800" dirty="0">
                <a:solidFill>
                  <a:srgbClr val="2A2E3A"/>
                </a:solidFill>
                <a:latin typeface="Helios" panose="020B0604020202020204" charset="0"/>
              </a:rPr>
              <a:t>; consensus-seeking</a:t>
            </a:r>
          </a:p>
          <a:p>
            <a:pPr marL="914400" lvl="1" indent="-457200">
              <a:lnSpc>
                <a:spcPct val="150000"/>
              </a:lnSpc>
              <a:spcAft>
                <a:spcPts val="400"/>
              </a:spcAft>
              <a:buFont typeface="Wingdings" panose="05000000000000000000" pitchFamily="2" charset="2"/>
              <a:buChar char="Ø"/>
            </a:pPr>
            <a:r>
              <a:rPr lang="en-US" sz="2800" dirty="0">
                <a:solidFill>
                  <a:srgbClr val="2A2E3A"/>
                </a:solidFill>
                <a:latin typeface="Helios" panose="020B0604020202020204" charset="0"/>
              </a:rPr>
              <a:t>Value teamwork, unity</a:t>
            </a:r>
          </a:p>
          <a:p>
            <a:pPr marL="914400" lvl="1" indent="-457200">
              <a:lnSpc>
                <a:spcPct val="150000"/>
              </a:lnSpc>
              <a:spcAft>
                <a:spcPts val="400"/>
              </a:spcAft>
              <a:buFont typeface="Wingdings" panose="05000000000000000000" pitchFamily="2" charset="2"/>
              <a:buChar char="Ø"/>
            </a:pPr>
            <a:r>
              <a:rPr lang="en-US" sz="2800" dirty="0">
                <a:solidFill>
                  <a:srgbClr val="2A2E3A"/>
                </a:solidFill>
                <a:latin typeface="Helios" panose="020B0604020202020204" charset="0"/>
              </a:rPr>
              <a:t>Strong sense of “face”</a:t>
            </a:r>
          </a:p>
          <a:p>
            <a:pPr marL="914400" lvl="1" indent="-457200">
              <a:lnSpc>
                <a:spcPct val="150000"/>
              </a:lnSpc>
              <a:spcAft>
                <a:spcPts val="400"/>
              </a:spcAft>
              <a:buFont typeface="Wingdings" panose="05000000000000000000" pitchFamily="2" charset="2"/>
              <a:buChar char="Ø"/>
            </a:pPr>
            <a:r>
              <a:rPr lang="en-US" sz="2800" dirty="0">
                <a:solidFill>
                  <a:srgbClr val="2A2E3A"/>
                </a:solidFill>
                <a:latin typeface="Helios" panose="020B0604020202020204" charset="0"/>
              </a:rPr>
              <a:t>Functions under rules and structure</a:t>
            </a:r>
          </a:p>
          <a:p>
            <a:pPr marL="914400" lvl="1" indent="-457200">
              <a:lnSpc>
                <a:spcPct val="150000"/>
              </a:lnSpc>
              <a:spcAft>
                <a:spcPts val="400"/>
              </a:spcAft>
              <a:buFont typeface="Wingdings" panose="05000000000000000000" pitchFamily="2" charset="2"/>
              <a:buChar char="Ø"/>
            </a:pPr>
            <a:r>
              <a:rPr lang="en-US" sz="2800" dirty="0">
                <a:solidFill>
                  <a:srgbClr val="2A2E3A"/>
                </a:solidFill>
                <a:latin typeface="Helios" panose="020B0604020202020204" charset="0"/>
              </a:rPr>
              <a:t>Value quality, safety, luxury, status</a:t>
            </a:r>
          </a:p>
          <a:p>
            <a:pPr marL="914400" lvl="1" indent="-457200">
              <a:lnSpc>
                <a:spcPct val="150000"/>
              </a:lnSpc>
              <a:spcAft>
                <a:spcPts val="400"/>
              </a:spcAft>
              <a:buFont typeface="Wingdings" panose="05000000000000000000" pitchFamily="2" charset="2"/>
              <a:buChar char="Ø"/>
            </a:pPr>
            <a:r>
              <a:rPr lang="en-US" sz="2800" dirty="0">
                <a:solidFill>
                  <a:srgbClr val="2A2E3A"/>
                </a:solidFill>
                <a:latin typeface="Helios" panose="020B0604020202020204" charset="0"/>
              </a:rPr>
              <a:t>Pragmatic; forward-thinking</a:t>
            </a:r>
          </a:p>
          <a:p>
            <a:pPr marL="914400" lvl="1" indent="-457200">
              <a:lnSpc>
                <a:spcPct val="150000"/>
              </a:lnSpc>
              <a:spcAft>
                <a:spcPts val="400"/>
              </a:spcAft>
              <a:buFont typeface="Wingdings" panose="05000000000000000000" pitchFamily="2" charset="2"/>
              <a:buChar char="Ø"/>
            </a:pPr>
            <a:r>
              <a:rPr lang="en-US" sz="2800" dirty="0">
                <a:solidFill>
                  <a:srgbClr val="2A2E3A"/>
                </a:solidFill>
                <a:latin typeface="Helios" panose="020B0604020202020204" charset="0"/>
              </a:rPr>
              <a:t>Plan for future</a:t>
            </a:r>
          </a:p>
          <a:p>
            <a:pPr marL="914400" lvl="1" indent="-457200">
              <a:lnSpc>
                <a:spcPct val="150000"/>
              </a:lnSpc>
              <a:spcAft>
                <a:spcPts val="400"/>
              </a:spcAft>
              <a:buFont typeface="Wingdings" panose="05000000000000000000" pitchFamily="2" charset="2"/>
              <a:buChar char="Ø"/>
            </a:pPr>
            <a:r>
              <a:rPr lang="en-US" sz="2800" dirty="0">
                <a:solidFill>
                  <a:srgbClr val="2A2E3A"/>
                </a:solidFill>
                <a:latin typeface="Helios" panose="020B0604020202020204" charset="0"/>
              </a:rPr>
              <a:t>Refrain from self-indulgence in deference to social norms</a:t>
            </a:r>
          </a:p>
        </p:txBody>
      </p:sp>
    </p:spTree>
    <p:extLst>
      <p:ext uri="{BB962C8B-B14F-4D97-AF65-F5344CB8AC3E}">
        <p14:creationId xmlns:p14="http://schemas.microsoft.com/office/powerpoint/2010/main" val="82281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57F0252E-D364-143E-784F-60B3FD2C06B3}"/>
              </a:ext>
            </a:extLst>
          </p:cNvPr>
          <p:cNvGraphicFramePr>
            <a:graphicFrameLocks noChangeAspect="1"/>
          </p:cNvGraphicFramePr>
          <p:nvPr>
            <p:custDataLst>
              <p:tags r:id="rId1"/>
            </p:custDataLst>
            <p:extLst>
              <p:ext uri="{D42A27DB-BD31-4B8C-83A1-F6EECF244321}">
                <p14:modId xmlns:p14="http://schemas.microsoft.com/office/powerpoint/2010/main" val="39858762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58" progId="TCLayout.ActiveDocument.1">
                  <p:embed/>
                </p:oleObj>
              </mc:Choice>
              <mc:Fallback>
                <p:oleObj name="think-cell Slide" r:id="rId4" imgW="359" imgH="358" progId="TCLayout.ActiveDocument.1">
                  <p:embed/>
                  <p:pic>
                    <p:nvPicPr>
                      <p:cNvPr id="23" name="think-cell data - do not delete" hidden="1">
                        <a:extLst>
                          <a:ext uri="{FF2B5EF4-FFF2-40B4-BE49-F238E27FC236}">
                            <a16:creationId xmlns:a16="http://schemas.microsoft.com/office/drawing/2014/main" id="{57F0252E-D364-143E-784F-60B3FD2C06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56" name="Straight Connector 55">
            <a:extLst>
              <a:ext uri="{FF2B5EF4-FFF2-40B4-BE49-F238E27FC236}">
                <a16:creationId xmlns:a16="http://schemas.microsoft.com/office/drawing/2014/main" id="{4139E535-DF93-C7A9-E0A7-EA3C4F220CB7}"/>
              </a:ext>
            </a:extLst>
          </p:cNvPr>
          <p:cNvCxnSpPr>
            <a:cxnSpLocks/>
          </p:cNvCxnSpPr>
          <p:nvPr/>
        </p:nvCxnSpPr>
        <p:spPr>
          <a:xfrm flipH="1" flipV="1">
            <a:off x="4919761" y="2583344"/>
            <a:ext cx="3386039" cy="2849822"/>
          </a:xfrm>
          <a:prstGeom prst="line">
            <a:avLst/>
          </a:prstGeom>
          <a:ln w="63500"/>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03976B2B-64F7-65BB-6106-3EDEECCFA411}"/>
              </a:ext>
            </a:extLst>
          </p:cNvPr>
          <p:cNvCxnSpPr>
            <a:cxnSpLocks/>
          </p:cNvCxnSpPr>
          <p:nvPr/>
        </p:nvCxnSpPr>
        <p:spPr>
          <a:xfrm flipH="1">
            <a:off x="5740004" y="5238750"/>
            <a:ext cx="975575" cy="399034"/>
          </a:xfrm>
          <a:prstGeom prst="line">
            <a:avLst/>
          </a:prstGeom>
          <a:ln w="63500"/>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EB70F958-FDE4-90E2-5B67-AD2553EDBC30}"/>
              </a:ext>
            </a:extLst>
          </p:cNvPr>
          <p:cNvCxnSpPr>
            <a:cxnSpLocks/>
          </p:cNvCxnSpPr>
          <p:nvPr/>
        </p:nvCxnSpPr>
        <p:spPr>
          <a:xfrm>
            <a:off x="8951506" y="5895610"/>
            <a:ext cx="0" cy="1342069"/>
          </a:xfrm>
          <a:prstGeom prst="line">
            <a:avLst/>
          </a:prstGeom>
          <a:ln w="63500"/>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68CFE341-8805-3464-3038-0FA964D33072}"/>
              </a:ext>
            </a:extLst>
          </p:cNvPr>
          <p:cNvCxnSpPr>
            <a:cxnSpLocks/>
          </p:cNvCxnSpPr>
          <p:nvPr/>
        </p:nvCxnSpPr>
        <p:spPr>
          <a:xfrm>
            <a:off x="11205802" y="5238750"/>
            <a:ext cx="1534068" cy="414796"/>
          </a:xfrm>
          <a:prstGeom prst="line">
            <a:avLst/>
          </a:prstGeom>
          <a:ln w="63500"/>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F788BBE7-F050-40EF-CEFC-7035485E8626}"/>
              </a:ext>
            </a:extLst>
          </p:cNvPr>
          <p:cNvCxnSpPr>
            <a:cxnSpLocks/>
          </p:cNvCxnSpPr>
          <p:nvPr/>
        </p:nvCxnSpPr>
        <p:spPr>
          <a:xfrm flipV="1">
            <a:off x="9067800" y="2583344"/>
            <a:ext cx="3884206" cy="2712556"/>
          </a:xfrm>
          <a:prstGeom prst="line">
            <a:avLst/>
          </a:prstGeom>
          <a:ln w="63500"/>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5C82D22B-D0A7-E6C0-79C4-9044C03C9A98}"/>
              </a:ext>
            </a:extLst>
          </p:cNvPr>
          <p:cNvCxnSpPr/>
          <p:nvPr/>
        </p:nvCxnSpPr>
        <p:spPr>
          <a:xfrm flipV="1">
            <a:off x="8915400" y="2347016"/>
            <a:ext cx="0" cy="2796484"/>
          </a:xfrm>
          <a:prstGeom prst="line">
            <a:avLst/>
          </a:prstGeom>
          <a:ln w="63500"/>
        </p:spPr>
        <p:style>
          <a:lnRef idx="3">
            <a:schemeClr val="dk1"/>
          </a:lnRef>
          <a:fillRef idx="0">
            <a:schemeClr val="dk1"/>
          </a:fillRef>
          <a:effectRef idx="2">
            <a:schemeClr val="dk1"/>
          </a:effectRef>
          <a:fontRef idx="minor">
            <a:schemeClr val="tx1"/>
          </a:fontRef>
        </p:style>
      </p:cxnSp>
      <p:grpSp>
        <p:nvGrpSpPr>
          <p:cNvPr id="3" name="Group 3"/>
          <p:cNvGrpSpPr/>
          <p:nvPr/>
        </p:nvGrpSpPr>
        <p:grpSpPr>
          <a:xfrm>
            <a:off x="-1141429" y="9258300"/>
            <a:ext cx="5765006" cy="1028700"/>
            <a:chOff x="0" y="0"/>
            <a:chExt cx="7686674" cy="1371600"/>
          </a:xfrm>
        </p:grpSpPr>
        <p:grpSp>
          <p:nvGrpSpPr>
            <p:cNvPr id="4" name="Group 4"/>
            <p:cNvGrpSpPr/>
            <p:nvPr/>
          </p:nvGrpSpPr>
          <p:grpSpPr>
            <a:xfrm>
              <a:off x="0" y="0"/>
              <a:ext cx="7686674" cy="1371600"/>
              <a:chOff x="0" y="0"/>
              <a:chExt cx="1049690" cy="187305"/>
            </a:xfrm>
          </p:grpSpPr>
          <p:sp>
            <p:nvSpPr>
              <p:cNvPr id="5" name="Freeform 5"/>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txBody>
              <a:bodyPr/>
              <a:lstStyle/>
              <a:p>
                <a:endParaRPr lang="en-US"/>
              </a:p>
            </p:txBody>
          </p:sp>
          <p:sp>
            <p:nvSpPr>
              <p:cNvPr id="6" name="TextBox 6"/>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3033168" y="475615"/>
              <a:ext cx="2698286" cy="391795"/>
            </a:xfrm>
            <a:prstGeom prst="rect">
              <a:avLst/>
            </a:prstGeom>
          </p:spPr>
          <p:txBody>
            <a:bodyPr lIns="0" tIns="0" rIns="0" bIns="0" rtlCol="0" anchor="t">
              <a:spAutoFit/>
            </a:bodyPr>
            <a:lstStyle/>
            <a:p>
              <a:pPr marL="0" lvl="0" indent="0" algn="l">
                <a:lnSpc>
                  <a:spcPts val="2340"/>
                </a:lnSpc>
                <a:spcBef>
                  <a:spcPct val="0"/>
                </a:spcBef>
              </a:pPr>
              <a:endParaRPr/>
            </a:p>
          </p:txBody>
        </p:sp>
      </p:grpSp>
      <p:sp>
        <p:nvSpPr>
          <p:cNvPr id="10" name="Freeform 10"/>
          <p:cNvSpPr/>
          <p:nvPr/>
        </p:nvSpPr>
        <p:spPr>
          <a:xfrm>
            <a:off x="445538" y="9351964"/>
            <a:ext cx="2484851" cy="724748"/>
          </a:xfrm>
          <a:custGeom>
            <a:avLst/>
            <a:gdLst/>
            <a:ahLst/>
            <a:cxnLst/>
            <a:rect l="l" t="t" r="r" b="b"/>
            <a:pathLst>
              <a:path w="2484851" h="724748">
                <a:moveTo>
                  <a:pt x="0" y="0"/>
                </a:moveTo>
                <a:lnTo>
                  <a:pt x="2484851" y="0"/>
                </a:lnTo>
                <a:lnTo>
                  <a:pt x="2484851" y="724748"/>
                </a:lnTo>
                <a:lnTo>
                  <a:pt x="0" y="724748"/>
                </a:lnTo>
                <a:lnTo>
                  <a:pt x="0" y="0"/>
                </a:lnTo>
                <a:close/>
              </a:path>
            </a:pathLst>
          </a:custGeom>
          <a:blipFill>
            <a:blip r:embed="rId6"/>
            <a:stretch>
              <a:fillRect/>
            </a:stretch>
          </a:blipFill>
        </p:spPr>
        <p:txBody>
          <a:bodyPr/>
          <a:lstStyle/>
          <a:p>
            <a:endParaRPr lang="en-US"/>
          </a:p>
        </p:txBody>
      </p:sp>
      <p:sp>
        <p:nvSpPr>
          <p:cNvPr id="36" name="Rectangle 35">
            <a:extLst>
              <a:ext uri="{FF2B5EF4-FFF2-40B4-BE49-F238E27FC236}">
                <a16:creationId xmlns:a16="http://schemas.microsoft.com/office/drawing/2014/main" id="{0BE09A54-9A01-B683-780B-84B76D8495D1}"/>
              </a:ext>
            </a:extLst>
          </p:cNvPr>
          <p:cNvSpPr/>
          <p:nvPr/>
        </p:nvSpPr>
        <p:spPr>
          <a:xfrm>
            <a:off x="12739870" y="4333322"/>
            <a:ext cx="5154730" cy="810178"/>
          </a:xfrm>
          <a:prstGeom prst="rect">
            <a:avLst/>
          </a:prstGeom>
          <a:solidFill>
            <a:srgbClr val="2A2E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800"/>
              </a:spcAft>
            </a:pPr>
            <a:r>
              <a:rPr lang="en-US" sz="3800" b="1">
                <a:effectLst>
                  <a:outerShdw blurRad="38100" dist="38100" dir="2700000" algn="tl">
                    <a:srgbClr val="000000">
                      <a:alpha val="43137"/>
                    </a:srgbClr>
                  </a:outerShdw>
                </a:effectLst>
                <a:latin typeface="Helios" panose="020B0604020202020204" charset="0"/>
              </a:rPr>
              <a:t>Leadership</a:t>
            </a:r>
          </a:p>
        </p:txBody>
      </p:sp>
      <p:sp>
        <p:nvSpPr>
          <p:cNvPr id="37" name="Rectangle 36">
            <a:extLst>
              <a:ext uri="{FF2B5EF4-FFF2-40B4-BE49-F238E27FC236}">
                <a16:creationId xmlns:a16="http://schemas.microsoft.com/office/drawing/2014/main" id="{9030580F-D474-674E-67B6-B9566F35DCB5}"/>
              </a:ext>
            </a:extLst>
          </p:cNvPr>
          <p:cNvSpPr/>
          <p:nvPr/>
        </p:nvSpPr>
        <p:spPr>
          <a:xfrm>
            <a:off x="5957384" y="7237679"/>
            <a:ext cx="6368920" cy="1295743"/>
          </a:xfrm>
          <a:prstGeom prst="rect">
            <a:avLst/>
          </a:prstGeom>
          <a:solidFill>
            <a:srgbClr val="2A2E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800"/>
              </a:spcAft>
            </a:pPr>
            <a:r>
              <a:rPr lang="en-US" sz="3800" b="1">
                <a:effectLst>
                  <a:outerShdw blurRad="38100" dist="38100" dir="2700000" algn="tl">
                    <a:srgbClr val="000000">
                      <a:alpha val="43137"/>
                    </a:srgbClr>
                  </a:outerShdw>
                </a:effectLst>
                <a:latin typeface="Helios" panose="020B0604020202020204" charset="0"/>
              </a:rPr>
              <a:t>Unrealistic Performance Goals</a:t>
            </a:r>
          </a:p>
        </p:txBody>
      </p:sp>
      <p:sp>
        <p:nvSpPr>
          <p:cNvPr id="70" name="Flowchart: Connector 69">
            <a:extLst>
              <a:ext uri="{FF2B5EF4-FFF2-40B4-BE49-F238E27FC236}">
                <a16:creationId xmlns:a16="http://schemas.microsoft.com/office/drawing/2014/main" id="{AE286631-CDF3-86E5-8A52-7A7DF1C8E057}"/>
              </a:ext>
            </a:extLst>
          </p:cNvPr>
          <p:cNvSpPr/>
          <p:nvPr/>
        </p:nvSpPr>
        <p:spPr>
          <a:xfrm>
            <a:off x="6540928" y="3562821"/>
            <a:ext cx="4853363" cy="2361098"/>
          </a:xfrm>
          <a:prstGeom prst="flowChartConnector">
            <a:avLst/>
          </a:prstGeom>
          <a:solidFill>
            <a:srgbClr val="A20E20"/>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200" b="1">
                <a:effectLst>
                  <a:outerShdw blurRad="50800" dist="50800" dir="5400000" algn="ctr" rotWithShape="0">
                    <a:srgbClr val="A20E20"/>
                  </a:outerShdw>
                </a:effectLst>
                <a:latin typeface="Helios" panose="020B0604020202020204" charset="0"/>
              </a:rPr>
              <a:t>South Korea</a:t>
            </a:r>
          </a:p>
          <a:p>
            <a:pPr algn="ctr"/>
            <a:r>
              <a:rPr lang="en-US" sz="3400" b="1">
                <a:effectLst>
                  <a:outerShdw blurRad="50800" dist="50800" dir="5400000" algn="ctr" rotWithShape="0">
                    <a:srgbClr val="A20E20"/>
                  </a:outerShdw>
                </a:effectLst>
                <a:latin typeface="Helios" panose="020B0604020202020204" charset="0"/>
              </a:rPr>
              <a:t>Business ethics</a:t>
            </a:r>
          </a:p>
        </p:txBody>
      </p:sp>
      <p:sp>
        <p:nvSpPr>
          <p:cNvPr id="74" name="Rectangle 73">
            <a:extLst>
              <a:ext uri="{FF2B5EF4-FFF2-40B4-BE49-F238E27FC236}">
                <a16:creationId xmlns:a16="http://schemas.microsoft.com/office/drawing/2014/main" id="{A42E7952-741D-CD13-10D5-A07E6074F69A}"/>
              </a:ext>
            </a:extLst>
          </p:cNvPr>
          <p:cNvSpPr/>
          <p:nvPr/>
        </p:nvSpPr>
        <p:spPr>
          <a:xfrm>
            <a:off x="359646" y="953560"/>
            <a:ext cx="4628700" cy="1693278"/>
          </a:xfrm>
          <a:prstGeom prst="rect">
            <a:avLst/>
          </a:prstGeom>
          <a:solidFill>
            <a:srgbClr val="E4E4E4"/>
          </a:solidFill>
        </p:spPr>
        <p:style>
          <a:lnRef idx="2">
            <a:schemeClr val="accent1">
              <a:shade val="15000"/>
            </a:schemeClr>
          </a:lnRef>
          <a:fillRef idx="1">
            <a:schemeClr val="accent1"/>
          </a:fillRef>
          <a:effectRef idx="0">
            <a:schemeClr val="accent1"/>
          </a:effectRef>
          <a:fontRef idx="minor">
            <a:schemeClr val="lt1"/>
          </a:fontRef>
        </p:style>
        <p:txBody>
          <a:bodyPr lIns="36576" rIns="36576" rtlCol="0" anchor="ctr"/>
          <a:lstStyle/>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Commitment, hard work, loyalty</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Some corruption (on par with US)</a:t>
            </a:r>
          </a:p>
        </p:txBody>
      </p:sp>
      <p:sp>
        <p:nvSpPr>
          <p:cNvPr id="38" name="Rectangle 37">
            <a:extLst>
              <a:ext uri="{FF2B5EF4-FFF2-40B4-BE49-F238E27FC236}">
                <a16:creationId xmlns:a16="http://schemas.microsoft.com/office/drawing/2014/main" id="{404CC7ED-5FEF-E0F4-9F39-72213B53D0CA}"/>
              </a:ext>
            </a:extLst>
          </p:cNvPr>
          <p:cNvSpPr/>
          <p:nvPr/>
        </p:nvSpPr>
        <p:spPr>
          <a:xfrm>
            <a:off x="359646" y="277901"/>
            <a:ext cx="4628700" cy="810178"/>
          </a:xfrm>
          <a:prstGeom prst="rect">
            <a:avLst/>
          </a:prstGeom>
          <a:solidFill>
            <a:srgbClr val="2A2E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800"/>
              </a:spcAft>
            </a:pPr>
            <a:r>
              <a:rPr lang="en-US" sz="3800" b="1">
                <a:effectLst>
                  <a:outerShdw blurRad="38100" dist="38100" dir="2700000" algn="tl">
                    <a:srgbClr val="000000">
                      <a:alpha val="43137"/>
                    </a:srgbClr>
                  </a:outerShdw>
                </a:effectLst>
                <a:latin typeface="Helios" panose="020B0604020202020204" charset="0"/>
              </a:rPr>
              <a:t>Personal Ethics</a:t>
            </a:r>
          </a:p>
        </p:txBody>
      </p:sp>
      <p:sp>
        <p:nvSpPr>
          <p:cNvPr id="75" name="Rectangle 74">
            <a:extLst>
              <a:ext uri="{FF2B5EF4-FFF2-40B4-BE49-F238E27FC236}">
                <a16:creationId xmlns:a16="http://schemas.microsoft.com/office/drawing/2014/main" id="{336F2A66-669F-4975-30BD-60D590B07E68}"/>
              </a:ext>
            </a:extLst>
          </p:cNvPr>
          <p:cNvSpPr/>
          <p:nvPr/>
        </p:nvSpPr>
        <p:spPr>
          <a:xfrm>
            <a:off x="274206" y="4820266"/>
            <a:ext cx="5465798" cy="2350111"/>
          </a:xfrm>
          <a:prstGeom prst="rect">
            <a:avLst/>
          </a:prstGeom>
          <a:solidFill>
            <a:srgbClr val="E4E4E4"/>
          </a:solidFill>
        </p:spPr>
        <p:style>
          <a:lnRef idx="2">
            <a:schemeClr val="accent1">
              <a:shade val="15000"/>
            </a:schemeClr>
          </a:lnRef>
          <a:fillRef idx="1">
            <a:schemeClr val="accent1"/>
          </a:fillRef>
          <a:effectRef idx="0">
            <a:schemeClr val="accent1"/>
          </a:effectRef>
          <a:fontRef idx="minor">
            <a:schemeClr val="lt1"/>
          </a:fontRef>
        </p:style>
        <p:txBody>
          <a:bodyPr lIns="36576" rIns="36576" rtlCol="0" anchor="ctr"/>
          <a:lstStyle/>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Driven by teamwork; hierarchy</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Diligent, loyal, self-sacrificing</a:t>
            </a:r>
          </a:p>
          <a:p>
            <a:pPr marL="285750" indent="-285750">
              <a:buFont typeface="Arial" panose="020B0604020202020204" pitchFamily="34" charset="0"/>
              <a:buChar char="•"/>
            </a:pPr>
            <a:r>
              <a:rPr lang="en-US" sz="2400" i="1" err="1">
                <a:solidFill>
                  <a:srgbClr val="A20E20"/>
                </a:solidFill>
                <a:effectLst>
                  <a:outerShdw blurRad="38100" dist="38100" dir="2700000" algn="tl">
                    <a:srgbClr val="000000">
                      <a:alpha val="43137"/>
                    </a:srgbClr>
                  </a:outerShdw>
                </a:effectLst>
                <a:latin typeface="Helios" panose="020B0604020202020204" charset="0"/>
              </a:rPr>
              <a:t>Sahoon</a:t>
            </a:r>
            <a:r>
              <a:rPr lang="en-US" sz="2400">
                <a:solidFill>
                  <a:srgbClr val="A20E20"/>
                </a:solidFill>
                <a:effectLst>
                  <a:outerShdw blurRad="38100" dist="38100" dir="2700000" algn="tl">
                    <a:srgbClr val="000000">
                      <a:alpha val="43137"/>
                    </a:srgbClr>
                  </a:outerShdw>
                </a:effectLst>
                <a:latin typeface="Helios" panose="020B0604020202020204" charset="0"/>
              </a:rPr>
              <a:t> is taken seriously</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Nonconfrontational; indirect communication</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Competitive pay; bonus; perks</a:t>
            </a:r>
          </a:p>
        </p:txBody>
      </p:sp>
      <p:sp>
        <p:nvSpPr>
          <p:cNvPr id="79" name="Rectangle 78">
            <a:extLst>
              <a:ext uri="{FF2B5EF4-FFF2-40B4-BE49-F238E27FC236}">
                <a16:creationId xmlns:a16="http://schemas.microsoft.com/office/drawing/2014/main" id="{F36D55FC-1836-D602-1B9B-501D1677B230}"/>
              </a:ext>
            </a:extLst>
          </p:cNvPr>
          <p:cNvSpPr/>
          <p:nvPr/>
        </p:nvSpPr>
        <p:spPr>
          <a:xfrm>
            <a:off x="12772215" y="956379"/>
            <a:ext cx="5154730" cy="2462739"/>
          </a:xfrm>
          <a:prstGeom prst="rect">
            <a:avLst/>
          </a:prstGeom>
          <a:solidFill>
            <a:srgbClr val="E4E4E4"/>
          </a:solidFill>
        </p:spPr>
        <p:style>
          <a:lnRef idx="2">
            <a:schemeClr val="accent1">
              <a:shade val="15000"/>
            </a:schemeClr>
          </a:lnRef>
          <a:fillRef idx="1">
            <a:schemeClr val="accent1"/>
          </a:fillRef>
          <a:effectRef idx="0">
            <a:schemeClr val="accent1"/>
          </a:effectRef>
          <a:fontRef idx="minor">
            <a:schemeClr val="lt1"/>
          </a:fontRef>
        </p:style>
        <p:txBody>
          <a:bodyPr lIns="36576" tIns="45720" rIns="36576" bIns="45720" rtlCol="0" anchor="ctr"/>
          <a:lstStyle/>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a:rPr>
              <a:t>Develop strong relationships</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Formal meetings; hierarchical</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a:rPr>
              <a:t>Well-researched proposal</a:t>
            </a:r>
            <a:endParaRPr lang="en-US" sz="2400">
              <a:solidFill>
                <a:srgbClr val="A20E20"/>
              </a:solidFill>
              <a:effectLst>
                <a:outerShdw blurRad="38100" dist="38100" dir="2700000" algn="tl">
                  <a:srgbClr val="000000">
                    <a:alpha val="43137"/>
                  </a:srgbClr>
                </a:outerShdw>
              </a:effectLst>
              <a:latin typeface="Helios" panose="020B0604020202020204" charset="0"/>
            </a:endParaRP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Decision at higher level; communicated later ↑/</a:t>
            </a:r>
            <a:r>
              <a:rPr lang="en-US" sz="2400" b="1">
                <a:solidFill>
                  <a:srgbClr val="A20E20"/>
                </a:solidFill>
                <a:effectLst>
                  <a:outerShdw blurRad="38100" dist="38100" dir="2700000" algn="tl">
                    <a:srgbClr val="000000">
                      <a:alpha val="43137"/>
                    </a:srgbClr>
                  </a:outerShdw>
                </a:effectLst>
                <a:latin typeface="Helios" panose="020B0604020202020204" charset="0"/>
              </a:rPr>
              <a:t>↓</a:t>
            </a:r>
            <a:r>
              <a:rPr lang="en-US" sz="2400">
                <a:solidFill>
                  <a:srgbClr val="A20E20"/>
                </a:solidFill>
                <a:effectLst>
                  <a:outerShdw blurRad="38100" dist="38100" dir="2700000" algn="tl">
                    <a:srgbClr val="000000">
                      <a:alpha val="43137"/>
                    </a:srgbClr>
                  </a:outerShdw>
                </a:effectLst>
                <a:latin typeface="Helios" panose="020B0604020202020204" charset="0"/>
              </a:rPr>
              <a:t> chain</a:t>
            </a:r>
          </a:p>
        </p:txBody>
      </p:sp>
      <p:sp>
        <p:nvSpPr>
          <p:cNvPr id="82" name="Rectangle 81">
            <a:extLst>
              <a:ext uri="{FF2B5EF4-FFF2-40B4-BE49-F238E27FC236}">
                <a16:creationId xmlns:a16="http://schemas.microsoft.com/office/drawing/2014/main" id="{E64D8790-4B4C-38B3-8137-C5F4DF0215F6}"/>
              </a:ext>
            </a:extLst>
          </p:cNvPr>
          <p:cNvSpPr/>
          <p:nvPr/>
        </p:nvSpPr>
        <p:spPr>
          <a:xfrm>
            <a:off x="5957384" y="8546183"/>
            <a:ext cx="6364608" cy="1237949"/>
          </a:xfrm>
          <a:prstGeom prst="rect">
            <a:avLst/>
          </a:prstGeom>
          <a:solidFill>
            <a:srgbClr val="E4E4E4"/>
          </a:solidFill>
        </p:spPr>
        <p:style>
          <a:lnRef idx="2">
            <a:schemeClr val="accent1">
              <a:shade val="15000"/>
            </a:schemeClr>
          </a:lnRef>
          <a:fillRef idx="1">
            <a:schemeClr val="accent1"/>
          </a:fillRef>
          <a:effectRef idx="0">
            <a:schemeClr val="accent1"/>
          </a:effectRef>
          <a:fontRef idx="minor">
            <a:schemeClr val="lt1"/>
          </a:fontRef>
        </p:style>
        <p:txBody>
          <a:bodyPr lIns="36576" rIns="36576" rtlCol="0" anchor="ctr"/>
          <a:lstStyle/>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Culture set by leadership</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Obedience, conformity valued</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May behave unethically to avoid conflict</a:t>
            </a:r>
          </a:p>
        </p:txBody>
      </p:sp>
      <p:sp>
        <p:nvSpPr>
          <p:cNvPr id="83" name="Rectangle 82">
            <a:extLst>
              <a:ext uri="{FF2B5EF4-FFF2-40B4-BE49-F238E27FC236}">
                <a16:creationId xmlns:a16="http://schemas.microsoft.com/office/drawing/2014/main" id="{83512B1A-7B5F-6FD8-843A-42329BCA3F6E}"/>
              </a:ext>
            </a:extLst>
          </p:cNvPr>
          <p:cNvSpPr/>
          <p:nvPr/>
        </p:nvSpPr>
        <p:spPr>
          <a:xfrm>
            <a:off x="12739870" y="5143500"/>
            <a:ext cx="5154730" cy="1781765"/>
          </a:xfrm>
          <a:prstGeom prst="rect">
            <a:avLst/>
          </a:prstGeom>
          <a:solidFill>
            <a:srgbClr val="E4E4E4"/>
          </a:solidFill>
        </p:spPr>
        <p:style>
          <a:lnRef idx="2">
            <a:schemeClr val="accent1">
              <a:shade val="15000"/>
            </a:schemeClr>
          </a:lnRef>
          <a:fillRef idx="1">
            <a:schemeClr val="accent1"/>
          </a:fillRef>
          <a:effectRef idx="0">
            <a:schemeClr val="accent1"/>
          </a:effectRef>
          <a:fontRef idx="minor">
            <a:schemeClr val="lt1"/>
          </a:fontRef>
        </p:style>
        <p:txBody>
          <a:bodyPr lIns="36576" rIns="36576" rtlCol="0" anchor="ctr"/>
          <a:lstStyle/>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Decision makers</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Subordinates expected to obey</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Autocratic but benevolent</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Patient; promote harmony</a:t>
            </a:r>
          </a:p>
        </p:txBody>
      </p:sp>
      <p:sp>
        <p:nvSpPr>
          <p:cNvPr id="39" name="Rectangle 38">
            <a:extLst>
              <a:ext uri="{FF2B5EF4-FFF2-40B4-BE49-F238E27FC236}">
                <a16:creationId xmlns:a16="http://schemas.microsoft.com/office/drawing/2014/main" id="{B047AFF0-2DF3-F4B4-EFDF-E0BCBD19D5C2}"/>
              </a:ext>
            </a:extLst>
          </p:cNvPr>
          <p:cNvSpPr/>
          <p:nvPr/>
        </p:nvSpPr>
        <p:spPr>
          <a:xfrm>
            <a:off x="274206" y="4010088"/>
            <a:ext cx="5465798" cy="810178"/>
          </a:xfrm>
          <a:prstGeom prst="rect">
            <a:avLst/>
          </a:prstGeom>
          <a:solidFill>
            <a:srgbClr val="2A2E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800"/>
              </a:spcAft>
            </a:pPr>
            <a:r>
              <a:rPr lang="en-US" sz="3800" b="1">
                <a:effectLst>
                  <a:outerShdw blurRad="38100" dist="38100" dir="2700000" algn="tl">
                    <a:srgbClr val="000000">
                      <a:alpha val="43137"/>
                    </a:srgbClr>
                  </a:outerShdw>
                </a:effectLst>
                <a:latin typeface="Helios" panose="020B0604020202020204" charset="0"/>
              </a:rPr>
              <a:t>Organizational Culture</a:t>
            </a:r>
          </a:p>
        </p:txBody>
      </p:sp>
      <p:sp>
        <p:nvSpPr>
          <p:cNvPr id="12" name="Rectangle 11">
            <a:extLst>
              <a:ext uri="{FF2B5EF4-FFF2-40B4-BE49-F238E27FC236}">
                <a16:creationId xmlns:a16="http://schemas.microsoft.com/office/drawing/2014/main" id="{E530F116-2E12-57B3-0BEF-9E9C8465F62E}"/>
              </a:ext>
            </a:extLst>
          </p:cNvPr>
          <p:cNvSpPr/>
          <p:nvPr/>
        </p:nvSpPr>
        <p:spPr>
          <a:xfrm>
            <a:off x="6003266" y="1087683"/>
            <a:ext cx="5928688" cy="1625480"/>
          </a:xfrm>
          <a:prstGeom prst="rect">
            <a:avLst/>
          </a:prstGeom>
          <a:solidFill>
            <a:srgbClr val="E4E4E4"/>
          </a:solidFill>
        </p:spPr>
        <p:style>
          <a:lnRef idx="2">
            <a:schemeClr val="accent1">
              <a:shade val="15000"/>
            </a:schemeClr>
          </a:lnRef>
          <a:fillRef idx="1">
            <a:schemeClr val="accent1"/>
          </a:fillRef>
          <a:effectRef idx="0">
            <a:schemeClr val="accent1"/>
          </a:effectRef>
          <a:fontRef idx="minor">
            <a:schemeClr val="lt1"/>
          </a:fontRef>
        </p:style>
        <p:txBody>
          <a:bodyPr lIns="36576" rIns="36576" rtlCol="0" anchor="ctr"/>
          <a:lstStyle/>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Confucian influence: hierarchy; status</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Interdependence; societal obligation</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Maintain order: balance, reciprocity</a:t>
            </a:r>
          </a:p>
          <a:p>
            <a:pPr marL="285750" indent="-285750">
              <a:buFont typeface="Arial" panose="020B0604020202020204" pitchFamily="34" charset="0"/>
              <a:buChar char="•"/>
            </a:pPr>
            <a:r>
              <a:rPr lang="en-US" sz="2400">
                <a:solidFill>
                  <a:srgbClr val="A20E20"/>
                </a:solidFill>
                <a:effectLst>
                  <a:outerShdw blurRad="38100" dist="38100" dir="2700000" algn="tl">
                    <a:srgbClr val="000000">
                      <a:alpha val="43137"/>
                    </a:srgbClr>
                  </a:outerShdw>
                </a:effectLst>
                <a:latin typeface="Helios" panose="020B0604020202020204" charset="0"/>
              </a:rPr>
              <a:t>Consensus; maintain “face”</a:t>
            </a:r>
          </a:p>
        </p:txBody>
      </p:sp>
      <p:sp>
        <p:nvSpPr>
          <p:cNvPr id="13" name="Rectangle 12">
            <a:extLst>
              <a:ext uri="{FF2B5EF4-FFF2-40B4-BE49-F238E27FC236}">
                <a16:creationId xmlns:a16="http://schemas.microsoft.com/office/drawing/2014/main" id="{D5B96BFC-2697-AAC3-EB65-237950F68161}"/>
              </a:ext>
            </a:extLst>
          </p:cNvPr>
          <p:cNvSpPr/>
          <p:nvPr/>
        </p:nvSpPr>
        <p:spPr>
          <a:xfrm>
            <a:off x="5987161" y="267191"/>
            <a:ext cx="5944793" cy="810178"/>
          </a:xfrm>
          <a:prstGeom prst="rect">
            <a:avLst/>
          </a:prstGeom>
          <a:solidFill>
            <a:srgbClr val="2A2E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800"/>
              </a:spcAft>
            </a:pPr>
            <a:r>
              <a:rPr lang="en-US" sz="3800" b="1">
                <a:effectLst>
                  <a:outerShdw blurRad="38100" dist="38100" dir="2700000" algn="tl">
                    <a:srgbClr val="000000">
                      <a:alpha val="43137"/>
                    </a:srgbClr>
                  </a:outerShdw>
                </a:effectLst>
                <a:latin typeface="Helios" panose="020B0604020202020204" charset="0"/>
              </a:rPr>
              <a:t>Societal Culture</a:t>
            </a:r>
          </a:p>
        </p:txBody>
      </p:sp>
      <p:sp>
        <p:nvSpPr>
          <p:cNvPr id="35" name="Rectangle 34">
            <a:extLst>
              <a:ext uri="{FF2B5EF4-FFF2-40B4-BE49-F238E27FC236}">
                <a16:creationId xmlns:a16="http://schemas.microsoft.com/office/drawing/2014/main" id="{97E0E090-8D92-2BDB-5290-CEB0CAE9FC1D}"/>
              </a:ext>
            </a:extLst>
          </p:cNvPr>
          <p:cNvSpPr/>
          <p:nvPr/>
        </p:nvSpPr>
        <p:spPr>
          <a:xfrm>
            <a:off x="12772215" y="274991"/>
            <a:ext cx="5154730" cy="810178"/>
          </a:xfrm>
          <a:prstGeom prst="rect">
            <a:avLst/>
          </a:prstGeom>
          <a:solidFill>
            <a:srgbClr val="2A2E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800"/>
              </a:spcAft>
            </a:pPr>
            <a:r>
              <a:rPr lang="en-US" sz="3800" b="1">
                <a:effectLst>
                  <a:outerShdw blurRad="38100" dist="38100" dir="2700000" algn="tl">
                    <a:srgbClr val="000000">
                      <a:alpha val="43137"/>
                    </a:srgbClr>
                  </a:outerShdw>
                </a:effectLst>
                <a:latin typeface="Helios" panose="020B0604020202020204" charset="0"/>
              </a:rPr>
              <a:t>Decision Making</a:t>
            </a:r>
          </a:p>
        </p:txBody>
      </p:sp>
    </p:spTree>
    <p:extLst>
      <p:ext uri="{BB962C8B-B14F-4D97-AF65-F5344CB8AC3E}">
        <p14:creationId xmlns:p14="http://schemas.microsoft.com/office/powerpoint/2010/main" val="248289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74" grpId="0" animBg="1"/>
      <p:bldP spid="38" grpId="0" animBg="1"/>
      <p:bldP spid="75" grpId="0" animBg="1"/>
      <p:bldP spid="79" grpId="0" animBg="1"/>
      <p:bldP spid="82" grpId="0" animBg="1"/>
      <p:bldP spid="83" grpId="0" animBg="1"/>
      <p:bldP spid="39" grpId="0" animBg="1"/>
      <p:bldP spid="12" grpId="0" animBg="1"/>
      <p:bldP spid="13" grpId="0" animBg="1"/>
      <p:bldP spid="3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3EEE79E-2EB0-4E75-A485-D40B5CBBFA8A}">
  <we:reference id="1e02f4c4-fc90-4da1-8ab3-b26c44d971ec" version="2.2.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2110</Words>
  <Application>Microsoft Office PowerPoint</Application>
  <PresentationFormat>Custom</PresentationFormat>
  <Paragraphs>257</Paragraphs>
  <Slides>31</Slides>
  <Notes>20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2" baseType="lpstr">
      <vt:lpstr>Helios</vt:lpstr>
      <vt:lpstr>Arial</vt:lpstr>
      <vt:lpstr>Helios Bold</vt:lpstr>
      <vt:lpstr>Calibri</vt:lpstr>
      <vt:lpstr>Aptos</vt:lpstr>
      <vt:lpstr>TT Hoves Bold</vt:lpstr>
      <vt:lpstr>Wingdings</vt:lpstr>
      <vt:lpstr>Times New Roman</vt:lpstr>
      <vt:lpstr>Symbol</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dc:title>
  <dc:creator>Lyons, Chris</dc:creator>
  <cp:lastModifiedBy>Lyons, Chris</cp:lastModifiedBy>
  <cp:revision>2</cp:revision>
  <dcterms:created xsi:type="dcterms:W3CDTF">2006-08-16T00:00:00Z</dcterms:created>
  <dcterms:modified xsi:type="dcterms:W3CDTF">2024-06-18T16:31:17Z</dcterms:modified>
  <dc:identifier>DAGGc-oUUeg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0d5c4f4-7a29-4385-b7a5-afbe2154ae6f_Enabled">
    <vt:lpwstr>true</vt:lpwstr>
  </property>
  <property fmtid="{D5CDD505-2E9C-101B-9397-08002B2CF9AE}" pid="3" name="MSIP_Label_b0d5c4f4-7a29-4385-b7a5-afbe2154ae6f_SetDate">
    <vt:lpwstr>2024-05-30T13:36:19Z</vt:lpwstr>
  </property>
  <property fmtid="{D5CDD505-2E9C-101B-9397-08002B2CF9AE}" pid="4" name="MSIP_Label_b0d5c4f4-7a29-4385-b7a5-afbe2154ae6f_Method">
    <vt:lpwstr>Standard</vt:lpwstr>
  </property>
  <property fmtid="{D5CDD505-2E9C-101B-9397-08002B2CF9AE}" pid="5" name="MSIP_Label_b0d5c4f4-7a29-4385-b7a5-afbe2154ae6f_Name">
    <vt:lpwstr>Confidential</vt:lpwstr>
  </property>
  <property fmtid="{D5CDD505-2E9C-101B-9397-08002B2CF9AE}" pid="6" name="MSIP_Label_b0d5c4f4-7a29-4385-b7a5-afbe2154ae6f_SiteId">
    <vt:lpwstr>2dfb2f0b-4d21-4268-9559-72926144c918</vt:lpwstr>
  </property>
  <property fmtid="{D5CDD505-2E9C-101B-9397-08002B2CF9AE}" pid="7" name="MSIP_Label_b0d5c4f4-7a29-4385-b7a5-afbe2154ae6f_ActionId">
    <vt:lpwstr>a7a6b6f2-d1ff-4c91-8d28-c58f7cdb6c16</vt:lpwstr>
  </property>
  <property fmtid="{D5CDD505-2E9C-101B-9397-08002B2CF9AE}" pid="8" name="MSIP_Label_b0d5c4f4-7a29-4385-b7a5-afbe2154ae6f_ContentBits">
    <vt:lpwstr>0</vt:lpwstr>
  </property>
</Properties>
</file>